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791a9f718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791a9f718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e7dc568e8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e7dc568e8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791a9f718d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791a9f718d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7f8c5255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7f8c5255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791a9f718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791a9f718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791a9f718d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791a9f718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791a9f718d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791a9f718d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791a9f718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791a9f718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hyperlink" Target="https://docs.google.com/presentation/u/0/d/1gMYnId5wxE5D0HDnenXU79Wlw8yI5VZgK-C-8nR9lJA/edit" TargetMode="External"/><Relationship Id="rId10" Type="http://schemas.openxmlformats.org/officeDocument/2006/relationships/hyperlink" Target="https://docs.google.com/presentation/u/0/d/1wSTQjotICsRKC9KaLNPTcj9_81kQHnUQuXz6WznaLuI/edit" TargetMode="External"/><Relationship Id="rId13" Type="http://schemas.openxmlformats.org/officeDocument/2006/relationships/hyperlink" Target="https://docs.google.com/presentation/u/0/d/1E-LtKAgq4mRSET3nTJo7_PJpxFo7iEgueWRbTZtc9aE/edit" TargetMode="External"/><Relationship Id="rId12" Type="http://schemas.openxmlformats.org/officeDocument/2006/relationships/hyperlink" Target="https://docs.google.com/presentation/d/1xAnS5T7OpCY2_f_4MmCyLsUMl0HxXztVmQJMTKKYUWQ/edit?usp=sharing"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u/0/d/1sdxh0ut6V0QB7G7hj3eUpWQ-LO1jMSpjG4JucEckDKg/edit" TargetMode="External"/><Relationship Id="rId4" Type="http://schemas.openxmlformats.org/officeDocument/2006/relationships/hyperlink" Target="https://docs.google.com/presentation/u/0/d/1YQU4ObIRuXBBPC8T9sNXft1WmiHj4nJzzVxx0etd22k/edit" TargetMode="External"/><Relationship Id="rId9" Type="http://schemas.openxmlformats.org/officeDocument/2006/relationships/hyperlink" Target="https://docs.google.com/presentation/u/0/d/1M39oCGs9Q01RofDK5UI1kgCk470SG0b6lwoaQYT3DqY/edit" TargetMode="External"/><Relationship Id="rId14" Type="http://schemas.openxmlformats.org/officeDocument/2006/relationships/hyperlink" Target="https://docs.google.com/presentation/u/0/d/1lB-BUzVb49RmQNNBUIN7TeqHOyJH2S-aNVgI8Nk607s/edit" TargetMode="External"/><Relationship Id="rId5" Type="http://schemas.openxmlformats.org/officeDocument/2006/relationships/hyperlink" Target="https://docs.google.com/presentation/u/0/d/1tI8fTt_-PvUr45EutmmYjZTkAEMs6u7bcaaoI_8TwhE/edit" TargetMode="External"/><Relationship Id="rId6" Type="http://schemas.openxmlformats.org/officeDocument/2006/relationships/hyperlink" Target="https://docs.google.com/presentation/u/0/d/1tI8fTt_-PvUr45EutmmYjZTkAEMs6u7bcaaoI_8TwhE/edit" TargetMode="External"/><Relationship Id="rId7" Type="http://schemas.openxmlformats.org/officeDocument/2006/relationships/hyperlink" Target="https://docs.google.com/presentation/u/0/d/1-cQPkw0CLfePdfUu6cBVKGIZVM-hm9AP5KWDN1j7h0Q/edit" TargetMode="External"/><Relationship Id="rId8" Type="http://schemas.openxmlformats.org/officeDocument/2006/relationships/hyperlink" Target="https://docs.google.com/presentation/u/0/d/1-cQPkw0CLfePdfUu6cBVKGIZVM-hm9AP5KWDN1j7h0Q/edit" TargetMode="External"/></Relationships>
</file>

<file path=ppt/slides/_rels/slide6.xml.rels><?xml version="1.0" encoding="UTF-8" standalone="yes"?><Relationships xmlns="http://schemas.openxmlformats.org/package/2006/relationships"><Relationship Id="rId11" Type="http://schemas.openxmlformats.org/officeDocument/2006/relationships/hyperlink" Target="https://docs.google.com/presentation/u/0/d/1qTDSZc9r3P4boF77TEwGa9PXB5SbCJ3TGejc3Zt287E/edit" TargetMode="External"/><Relationship Id="rId10" Type="http://schemas.openxmlformats.org/officeDocument/2006/relationships/hyperlink" Target="https://docs.google.com/presentation/u/0/d/1qTDSZc9r3P4boF77TEwGa9PXB5SbCJ3TGejc3Zt287E/edit" TargetMode="External"/><Relationship Id="rId13" Type="http://schemas.openxmlformats.org/officeDocument/2006/relationships/hyperlink" Target="https://docs.google.com/presentation/u/0/d/1g9GKteT3Mcu_xBkCX1hTQ1THbOlnE9btmzIp2lEmoSY/edit" TargetMode="External"/><Relationship Id="rId12" Type="http://schemas.openxmlformats.org/officeDocument/2006/relationships/hyperlink" Target="https://docs.google.com/presentation/u/0/d/1qTDSZc9r3P4boF77TEwGa9PXB5SbCJ3TGejc3Zt287E/edit" TargetMode="External"/><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u/0/d/1Ptik2OGCVYGB593Zi3Zhu9D7rF1jicEnnMa5CKTJRaE/edit" TargetMode="External"/><Relationship Id="rId4" Type="http://schemas.openxmlformats.org/officeDocument/2006/relationships/hyperlink" Target="https://docs.google.com/presentation/u/0/d/1iHZik9QEF0o7Rsjf2C7PSDVOd4Cyey6iSPTlLV3woY0/edit" TargetMode="External"/><Relationship Id="rId9" Type="http://schemas.openxmlformats.org/officeDocument/2006/relationships/hyperlink" Target="https://docs.google.com/presentation/u/0/d/1sFjPWSAJEfWLD-v7l0eCzBKrXId4ScDUzN-aoMQW0co/edit" TargetMode="External"/><Relationship Id="rId14" Type="http://schemas.openxmlformats.org/officeDocument/2006/relationships/hyperlink" Target="https://docs.google.com/presentation/u/0/d/1hJ7lM5oeXCpSk8wjYVUy-aaiRnAlBWPV_ZfpZ5v_qus/edit" TargetMode="External"/><Relationship Id="rId5" Type="http://schemas.openxmlformats.org/officeDocument/2006/relationships/hyperlink" Target="https://docs.google.com/presentation/u/0/d/1iHZik9QEF0o7Rsjf2C7PSDVOd4Cyey6iSPTlLV3woY0/edit" TargetMode="External"/><Relationship Id="rId6" Type="http://schemas.openxmlformats.org/officeDocument/2006/relationships/hyperlink" Target="https://docs.google.com/presentation/u/0/d/1iHZik9QEF0o7Rsjf2C7PSDVOd4Cyey6iSPTlLV3woY0/edit" TargetMode="External"/><Relationship Id="rId7" Type="http://schemas.openxmlformats.org/officeDocument/2006/relationships/hyperlink" Target="https://docs.google.com/presentation/u/0/d/1sFjPWSAJEfWLD-v7l0eCzBKrXId4ScDUzN-aoMQW0co/edit" TargetMode="External"/><Relationship Id="rId8" Type="http://schemas.openxmlformats.org/officeDocument/2006/relationships/hyperlink" Target="https://docs.google.com/presentation/u/0/d/1sFjPWSAJEfWLD-v7l0eCzBKrXId4ScDUzN-aoMQW0co/edit" TargetMode="External"/></Relationships>
</file>

<file path=ppt/slides/_rels/slide7.xml.rels><?xml version="1.0" encoding="UTF-8" standalone="yes"?><Relationships xmlns="http://schemas.openxmlformats.org/package/2006/relationships"><Relationship Id="rId11" Type="http://schemas.openxmlformats.org/officeDocument/2006/relationships/hyperlink" Target="https://docs.google.com/presentation/u/0/d/1bVTX4msJ49r1pYl1NVNywuVOS8rWGAHWsWqhiCbVHwM/edit" TargetMode="External"/><Relationship Id="rId10" Type="http://schemas.openxmlformats.org/officeDocument/2006/relationships/hyperlink" Target="https://docs.google.com/presentation/u/0/d/1bVTX4msJ49r1pYl1NVNywuVOS8rWGAHWsWqhiCbVHwM/edit" TargetMode="External"/><Relationship Id="rId13" Type="http://schemas.openxmlformats.org/officeDocument/2006/relationships/hyperlink" Target="https://docs.google.com/presentation/u/0/d/16UrjECyfyOdi1hsiE425elfNpv5lBMTvGH0B1keQGCc/edit" TargetMode="External"/><Relationship Id="rId12" Type="http://schemas.openxmlformats.org/officeDocument/2006/relationships/hyperlink" Target="https://docs.google.com/presentation/u/0/d/1bVTX4msJ49r1pYl1NVNywuVOS8rWGAHWsWqhiCbVHwM/edit"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ocs.google.com/presentation/u/0/d/1Dwj_N_bK6clns0LQR1ShtDGQAS5jQUSMw5PuLjmrBgc/edit" TargetMode="External"/><Relationship Id="rId4" Type="http://schemas.openxmlformats.org/officeDocument/2006/relationships/hyperlink" Target="https://docs.google.com/presentation/u/0/d/1GXTu4pNwZec8ywV1cRH17foYQ0RmCT7uLANVRToznd0/edit" TargetMode="External"/><Relationship Id="rId9" Type="http://schemas.openxmlformats.org/officeDocument/2006/relationships/hyperlink" Target="https://docs.google.com/presentation/u/0/d/1bVTX4msJ49r1pYl1NVNywuVOS8rWGAHWsWqhiCbVHwM/edit" TargetMode="External"/><Relationship Id="rId5" Type="http://schemas.openxmlformats.org/officeDocument/2006/relationships/hyperlink" Target="https://docs.google.com/presentation/u/0/d/1GXTu4pNwZec8ywV1cRH17foYQ0RmCT7uLANVRToznd0/edit" TargetMode="External"/><Relationship Id="rId6" Type="http://schemas.openxmlformats.org/officeDocument/2006/relationships/hyperlink" Target="https://docs.google.com/presentation/u/0/d/1bVTX4msJ49r1pYl1NVNywuVOS8rWGAHWsWqhiCbVHwM/edit" TargetMode="External"/><Relationship Id="rId7" Type="http://schemas.openxmlformats.org/officeDocument/2006/relationships/hyperlink" Target="https://docs.google.com/presentation/u/0/d/1bVTX4msJ49r1pYl1NVNywuVOS8rWGAHWsWqhiCbVHwM/edit" TargetMode="External"/><Relationship Id="rId8" Type="http://schemas.openxmlformats.org/officeDocument/2006/relationships/hyperlink" Target="https://docs.google.com/presentation/u/0/d/1bVTX4msJ49r1pYl1NVNywuVOS8rWGAHWsWqhiCbVHwM/edi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0"/>
            <a:ext cx="8520600" cy="2052600"/>
          </a:xfrm>
          <a:prstGeom prst="rect">
            <a:avLst/>
          </a:prstGeom>
        </p:spPr>
        <p:txBody>
          <a:bodyPr anchorCtr="0" anchor="b" bIns="91425" lIns="91425" spcFirstLastPara="1" rIns="91425" wrap="square" tIns="91425">
            <a:normAutofit/>
          </a:bodyPr>
          <a:lstStyle/>
          <a:p>
            <a:pPr indent="0" lvl="0" marL="0" rtl="1" algn="ctr">
              <a:spcBef>
                <a:spcPts val="0"/>
              </a:spcBef>
              <a:spcAft>
                <a:spcPts val="0"/>
              </a:spcAft>
              <a:buNone/>
            </a:pPr>
            <a:r>
              <a:rPr lang="ar"/>
              <a:t>أرقام السعودية</a:t>
            </a:r>
            <a:endParaRPr/>
          </a:p>
        </p:txBody>
      </p:sp>
      <p:sp>
        <p:nvSpPr>
          <p:cNvPr id="55" name="Google Shape;55;p13"/>
          <p:cNvSpPr txBox="1"/>
          <p:nvPr>
            <p:ph idx="1" type="subTitle"/>
          </p:nvPr>
        </p:nvSpPr>
        <p:spPr>
          <a:xfrm>
            <a:off x="311700" y="2175450"/>
            <a:ext cx="8520600" cy="948000"/>
          </a:xfrm>
          <a:prstGeom prst="rect">
            <a:avLst/>
          </a:prstGeom>
        </p:spPr>
        <p:txBody>
          <a:bodyPr anchorCtr="0" anchor="t" bIns="91425" lIns="91425" spcFirstLastPara="1" rIns="91425" wrap="square" tIns="91425">
            <a:normAutofit/>
          </a:bodyPr>
          <a:lstStyle/>
          <a:p>
            <a:pPr indent="0" lvl="0" marL="0" rtl="1" algn="ctr">
              <a:spcBef>
                <a:spcPts val="0"/>
              </a:spcBef>
              <a:spcAft>
                <a:spcPts val="0"/>
              </a:spcAft>
              <a:buNone/>
            </a:pPr>
            <a:r>
              <a:rPr lang="ar"/>
              <a:t>شركة حلول برمجية ذكية لإدارة أعمالك عبر الانترنت</a:t>
            </a:r>
            <a:endParaRPr/>
          </a:p>
          <a:p>
            <a:pPr indent="0" lvl="0" marL="0" rtl="1" algn="ctr">
              <a:spcBef>
                <a:spcPts val="0"/>
              </a:spcBef>
              <a:spcAft>
                <a:spcPts val="0"/>
              </a:spcAft>
              <a:buNone/>
            </a:pPr>
            <a:r>
              <a:rPr lang="ar" sz="1500"/>
              <a:t>نساعدك في التحول الرقمي لشركتك عبر أنظمة odoo المتطورة في مختلف المجالات</a:t>
            </a:r>
            <a:endParaRPr sz="1500"/>
          </a:p>
        </p:txBody>
      </p:sp>
      <p:sp>
        <p:nvSpPr>
          <p:cNvPr id="56" name="Google Shape;56;p13"/>
          <p:cNvSpPr txBox="1"/>
          <p:nvPr/>
        </p:nvSpPr>
        <p:spPr>
          <a:xfrm>
            <a:off x="3936875" y="3414250"/>
            <a:ext cx="1270200" cy="472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1" algn="ctr">
              <a:spcBef>
                <a:spcPts val="0"/>
              </a:spcBef>
              <a:spcAft>
                <a:spcPts val="0"/>
              </a:spcAft>
              <a:buNone/>
            </a:pPr>
            <a:r>
              <a:rPr lang="ar"/>
              <a:t>جربه مجاناً</a:t>
            </a:r>
            <a:endParaRPr/>
          </a:p>
        </p:txBody>
      </p:sp>
      <p:cxnSp>
        <p:nvCxnSpPr>
          <p:cNvPr id="57" name="Google Shape;57;p13"/>
          <p:cNvCxnSpPr/>
          <p:nvPr/>
        </p:nvCxnSpPr>
        <p:spPr>
          <a:xfrm rot="10800000">
            <a:off x="5207075" y="3640000"/>
            <a:ext cx="1175700" cy="21000"/>
          </a:xfrm>
          <a:prstGeom prst="straightConnector1">
            <a:avLst/>
          </a:prstGeom>
          <a:noFill/>
          <a:ln cap="flat" cmpd="sng" w="9525">
            <a:solidFill>
              <a:schemeClr val="dk2"/>
            </a:solidFill>
            <a:prstDash val="solid"/>
            <a:round/>
            <a:headEnd len="med" w="med" type="none"/>
            <a:tailEnd len="med" w="med" type="triangle"/>
          </a:ln>
        </p:spPr>
      </p:cxnSp>
      <p:sp>
        <p:nvSpPr>
          <p:cNvPr id="58" name="Google Shape;58;p13"/>
          <p:cNvSpPr txBox="1"/>
          <p:nvPr/>
        </p:nvSpPr>
        <p:spPr>
          <a:xfrm>
            <a:off x="6464000" y="3456250"/>
            <a:ext cx="1910400" cy="6822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ar">
                <a:solidFill>
                  <a:srgbClr val="FF0000"/>
                </a:solidFill>
              </a:rPr>
              <a:t>لاندينج بيج تودي على صفحة النسخة التجريبية </a:t>
            </a:r>
            <a:endParaRPr>
              <a:solidFill>
                <a:srgbClr val="FF0000"/>
              </a:solidFill>
            </a:endParaRPr>
          </a:p>
        </p:txBody>
      </p:sp>
      <p:sp>
        <p:nvSpPr>
          <p:cNvPr id="59" name="Google Shape;59;p13"/>
          <p:cNvSpPr/>
          <p:nvPr/>
        </p:nvSpPr>
        <p:spPr>
          <a:xfrm>
            <a:off x="470250" y="235150"/>
            <a:ext cx="1385700" cy="1007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Clr>
                <a:schemeClr val="dk1"/>
              </a:buClr>
              <a:buSzPts val="1100"/>
              <a:buFont typeface="Arial"/>
              <a:buNone/>
            </a:pPr>
            <a:r>
              <a:rPr lang="ar" sz="1300">
                <a:solidFill>
                  <a:schemeClr val="dk2"/>
                </a:solidFill>
              </a:rPr>
              <a:t>رؤية 2030 في المملكة العربية السعودية</a:t>
            </a:r>
            <a:endParaRPr sz="400"/>
          </a:p>
        </p:txBody>
      </p:sp>
      <p:sp>
        <p:nvSpPr>
          <p:cNvPr id="60" name="Google Shape;60;p13"/>
          <p:cNvSpPr/>
          <p:nvPr/>
        </p:nvSpPr>
        <p:spPr>
          <a:xfrm>
            <a:off x="7550650" y="177625"/>
            <a:ext cx="1385700" cy="1007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300">
                <a:solidFill>
                  <a:schemeClr val="dk2"/>
                </a:solidFill>
              </a:rPr>
              <a:t>Odoo </a:t>
            </a:r>
            <a:endParaRPr sz="1300">
              <a:solidFill>
                <a:schemeClr val="dk2"/>
              </a:solidFill>
            </a:endParaRPr>
          </a:p>
          <a:p>
            <a:pPr indent="0" lvl="0" marL="0" rtl="1" algn="ctr">
              <a:spcBef>
                <a:spcPts val="0"/>
              </a:spcBef>
              <a:spcAft>
                <a:spcPts val="0"/>
              </a:spcAft>
              <a:buNone/>
            </a:pPr>
            <a:r>
              <a:rPr lang="ar" sz="1300">
                <a:solidFill>
                  <a:schemeClr val="dk2"/>
                </a:solidFill>
              </a:rPr>
              <a:t>شركاء </a:t>
            </a:r>
            <a:endParaRPr sz="13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nvSpPr>
        <p:spPr>
          <a:xfrm>
            <a:off x="4421300" y="997125"/>
            <a:ext cx="4296900" cy="4035000"/>
          </a:xfrm>
          <a:prstGeom prst="rect">
            <a:avLst/>
          </a:prstGeom>
          <a:noFill/>
          <a:ln>
            <a:noFill/>
          </a:ln>
        </p:spPr>
        <p:txBody>
          <a:bodyPr anchorCtr="0" anchor="t" bIns="91425" lIns="91425" spcFirstLastPara="1" rIns="91425" wrap="square" tIns="91425">
            <a:noAutofit/>
          </a:bodyPr>
          <a:lstStyle/>
          <a:p>
            <a:pPr indent="0" lvl="0" marL="0" rtl="1" algn="just">
              <a:spcBef>
                <a:spcPts val="0"/>
              </a:spcBef>
              <a:spcAft>
                <a:spcPts val="0"/>
              </a:spcAft>
              <a:buClr>
                <a:schemeClr val="dk1"/>
              </a:buClr>
              <a:buSzPts val="1100"/>
              <a:buFont typeface="Arial"/>
              <a:buNone/>
            </a:pPr>
            <a:r>
              <a:rPr lang="ar">
                <a:solidFill>
                  <a:schemeClr val="dk1"/>
                </a:solidFill>
              </a:rPr>
              <a:t>أرقام السعودية هي شركة سعودية رائدة في مجال تقنية المعلومات والحوسبة السحابية تقدم حلول برمجية ذكية ومبتكرة تساعد الشركات على التحول رقمياً. </a:t>
            </a:r>
            <a:endParaRPr>
              <a:solidFill>
                <a:schemeClr val="dk1"/>
              </a:solidFill>
            </a:endParaRPr>
          </a:p>
          <a:p>
            <a:pPr indent="0" lvl="0" marL="0" rtl="1" algn="just">
              <a:spcBef>
                <a:spcPts val="0"/>
              </a:spcBef>
              <a:spcAft>
                <a:spcPts val="0"/>
              </a:spcAft>
              <a:buClr>
                <a:schemeClr val="dk1"/>
              </a:buClr>
              <a:buSzPts val="1100"/>
              <a:buFont typeface="Arial"/>
              <a:buNone/>
            </a:pPr>
            <a:r>
              <a:t/>
            </a:r>
            <a:endParaRPr>
              <a:solidFill>
                <a:schemeClr val="dk1"/>
              </a:solidFill>
            </a:endParaRPr>
          </a:p>
          <a:p>
            <a:pPr indent="0" lvl="0" marL="0" rtl="1" algn="just">
              <a:spcBef>
                <a:spcPts val="0"/>
              </a:spcBef>
              <a:spcAft>
                <a:spcPts val="0"/>
              </a:spcAft>
              <a:buClr>
                <a:schemeClr val="dk1"/>
              </a:buClr>
              <a:buSzPts val="1100"/>
              <a:buFont typeface="Arial"/>
              <a:buNone/>
            </a:pPr>
            <a:r>
              <a:rPr lang="ar">
                <a:solidFill>
                  <a:schemeClr val="dk1"/>
                </a:solidFill>
              </a:rPr>
              <a:t>شركة أ</a:t>
            </a:r>
            <a:r>
              <a:rPr lang="ar">
                <a:solidFill>
                  <a:schemeClr val="dk1"/>
                </a:solidFill>
              </a:rPr>
              <a:t>رقام السعودية تأخذ بيدك نحو عالم آخر من التطور والنمو عن طريق توفير أنظمة ERP عالية الجودة </a:t>
            </a:r>
            <a:r>
              <a:rPr lang="ar">
                <a:solidFill>
                  <a:schemeClr val="dk1"/>
                </a:solidFill>
              </a:rPr>
              <a:t>لمختلف</a:t>
            </a:r>
            <a:r>
              <a:rPr lang="ar">
                <a:solidFill>
                  <a:schemeClr val="dk1"/>
                </a:solidFill>
              </a:rPr>
              <a:t> المجالات والمشاريع.</a:t>
            </a:r>
            <a:endParaRPr>
              <a:solidFill>
                <a:schemeClr val="dk1"/>
              </a:solidFill>
            </a:endParaRPr>
          </a:p>
          <a:p>
            <a:pPr indent="0" lvl="0" marL="0" rtl="1" algn="just">
              <a:spcBef>
                <a:spcPts val="0"/>
              </a:spcBef>
              <a:spcAft>
                <a:spcPts val="0"/>
              </a:spcAft>
              <a:buClr>
                <a:schemeClr val="dk1"/>
              </a:buClr>
              <a:buSzPts val="1100"/>
              <a:buFont typeface="Arial"/>
              <a:buNone/>
            </a:pPr>
            <a:r>
              <a:t/>
            </a:r>
            <a:endParaRPr>
              <a:solidFill>
                <a:schemeClr val="dk1"/>
              </a:solidFill>
            </a:endParaRPr>
          </a:p>
          <a:p>
            <a:pPr indent="0" lvl="0" marL="0" rtl="1" algn="just">
              <a:spcBef>
                <a:spcPts val="0"/>
              </a:spcBef>
              <a:spcAft>
                <a:spcPts val="0"/>
              </a:spcAft>
              <a:buClr>
                <a:schemeClr val="dk1"/>
              </a:buClr>
              <a:buSzPts val="1100"/>
              <a:buFont typeface="Arial"/>
              <a:buNone/>
            </a:pPr>
            <a:r>
              <a:rPr lang="ar">
                <a:solidFill>
                  <a:schemeClr val="dk1"/>
                </a:solidFill>
              </a:rPr>
              <a:t>تهدف الشركة لتقديم حلول برمجية مبتكرة لكل من الجهات الحكومية والخاصة من أجل إدارة أعمالهم من مكان واحد </a:t>
            </a:r>
            <a:r>
              <a:rPr lang="ar">
                <a:solidFill>
                  <a:schemeClr val="dk1"/>
                </a:solidFill>
              </a:rPr>
              <a:t>عبر نظام</a:t>
            </a:r>
            <a:r>
              <a:rPr lang="ar">
                <a:solidFill>
                  <a:schemeClr val="dk1"/>
                </a:solidFill>
              </a:rPr>
              <a:t> </a:t>
            </a:r>
            <a:r>
              <a:rPr lang="ar">
                <a:solidFill>
                  <a:schemeClr val="dk1"/>
                </a:solidFill>
              </a:rPr>
              <a:t>odoo وغيره من الانظمة المفتوحة المصدر </a:t>
            </a:r>
            <a:r>
              <a:rPr lang="ar">
                <a:solidFill>
                  <a:schemeClr val="dk1"/>
                </a:solidFill>
              </a:rPr>
              <a:t> وكما نقوم باختبارات دقيقة في جميع مراحل المشروع للتأكد من تلبية متطلبات العميل.</a:t>
            </a:r>
            <a:endParaRPr>
              <a:solidFill>
                <a:schemeClr val="dk1"/>
              </a:solidFill>
            </a:endParaRPr>
          </a:p>
          <a:p>
            <a:pPr indent="0" lvl="0" marL="0" rtl="1" algn="just">
              <a:spcBef>
                <a:spcPts val="0"/>
              </a:spcBef>
              <a:spcAft>
                <a:spcPts val="0"/>
              </a:spcAft>
              <a:buClr>
                <a:schemeClr val="dk1"/>
              </a:buClr>
              <a:buSzPts val="1100"/>
              <a:buFont typeface="Arial"/>
              <a:buNone/>
            </a:pPr>
            <a:r>
              <a:t/>
            </a:r>
            <a:endParaRPr sz="1450">
              <a:solidFill>
                <a:schemeClr val="dk1"/>
              </a:solidFill>
              <a:highlight>
                <a:srgbClr val="FFFFFF"/>
              </a:highlight>
            </a:endParaRPr>
          </a:p>
          <a:p>
            <a:pPr indent="0" lvl="0" marL="0" rtl="1" algn="just">
              <a:spcBef>
                <a:spcPts val="0"/>
              </a:spcBef>
              <a:spcAft>
                <a:spcPts val="0"/>
              </a:spcAft>
              <a:buNone/>
            </a:pPr>
            <a:r>
              <a:rPr lang="ar" sz="1450">
                <a:solidFill>
                  <a:schemeClr val="dk1"/>
                </a:solidFill>
                <a:highlight>
                  <a:srgbClr val="FFFFFF"/>
                </a:highlight>
              </a:rPr>
              <a:t>تسعى الشركة لمواكبة أحدث التطورات في عالم تقنية المعلومات من أجل تلبية احتياجات العملاء المختلفة ومساعدتهم على تحقيق النجاح في عصر التحول الرقمي.</a:t>
            </a:r>
            <a:endParaRPr/>
          </a:p>
        </p:txBody>
      </p:sp>
      <p:sp>
        <p:nvSpPr>
          <p:cNvPr id="66" name="Google Shape;66;p14"/>
          <p:cNvSpPr/>
          <p:nvPr/>
        </p:nvSpPr>
        <p:spPr>
          <a:xfrm>
            <a:off x="1687900" y="1228150"/>
            <a:ext cx="2047200" cy="1715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4"/>
          <p:cNvSpPr/>
          <p:nvPr/>
        </p:nvSpPr>
        <p:spPr>
          <a:xfrm>
            <a:off x="1687900" y="3874225"/>
            <a:ext cx="1941900" cy="43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lang="ar"/>
              <a:t>تواصل معنا</a:t>
            </a:r>
            <a:endParaRPr/>
          </a:p>
        </p:txBody>
      </p:sp>
      <p:sp>
        <p:nvSpPr>
          <p:cNvPr id="68" name="Google Shape;68;p14"/>
          <p:cNvSpPr txBox="1"/>
          <p:nvPr/>
        </p:nvSpPr>
        <p:spPr>
          <a:xfrm>
            <a:off x="4498500" y="411450"/>
            <a:ext cx="4219800" cy="6822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ar" sz="2000"/>
              <a:t>من هي أرقام السعودية</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nvSpPr>
        <p:spPr>
          <a:xfrm>
            <a:off x="5912400" y="2514600"/>
            <a:ext cx="2805900" cy="2517300"/>
          </a:xfrm>
          <a:prstGeom prst="rect">
            <a:avLst/>
          </a:prstGeom>
          <a:noFill/>
          <a:ln>
            <a:noFill/>
          </a:ln>
        </p:spPr>
        <p:txBody>
          <a:bodyPr anchorCtr="0" anchor="t" bIns="91425" lIns="91425" spcFirstLastPara="1" rIns="91425" wrap="square" tIns="91425">
            <a:noAutofit/>
          </a:bodyPr>
          <a:lstStyle/>
          <a:p>
            <a:pPr indent="0" lvl="0" marL="0" rtl="1" algn="just">
              <a:spcBef>
                <a:spcPts val="0"/>
              </a:spcBef>
              <a:spcAft>
                <a:spcPts val="0"/>
              </a:spcAft>
              <a:buNone/>
            </a:pPr>
            <a:r>
              <a:rPr lang="ar"/>
              <a:t>قيمنا:</a:t>
            </a:r>
            <a:endParaRPr/>
          </a:p>
          <a:p>
            <a:pPr indent="0" lvl="0" marL="0" rtl="1" algn="just">
              <a:spcBef>
                <a:spcPts val="0"/>
              </a:spcBef>
              <a:spcAft>
                <a:spcPts val="0"/>
              </a:spcAft>
              <a:buNone/>
            </a:pPr>
            <a:r>
              <a:rPr lang="ar"/>
              <a:t>نحن نعتقد بأن النجاح يتحقق من خلال التفاني والالتزام الدائم في العمل، دون أن يكون هناك توقف أو كلل. والاستمرار في تحقيق النجاح يتطلب الاصرار والعزيمة.</a:t>
            </a:r>
            <a:endParaRPr/>
          </a:p>
        </p:txBody>
      </p:sp>
      <p:sp>
        <p:nvSpPr>
          <p:cNvPr id="74" name="Google Shape;74;p15"/>
          <p:cNvSpPr txBox="1"/>
          <p:nvPr/>
        </p:nvSpPr>
        <p:spPr>
          <a:xfrm>
            <a:off x="5912225" y="411450"/>
            <a:ext cx="2805900" cy="2046000"/>
          </a:xfrm>
          <a:prstGeom prst="rect">
            <a:avLst/>
          </a:prstGeom>
          <a:noFill/>
          <a:ln>
            <a:noFill/>
          </a:ln>
        </p:spPr>
        <p:txBody>
          <a:bodyPr anchorCtr="0" anchor="t" bIns="91425" lIns="91425" spcFirstLastPara="1" rIns="91425" wrap="square" tIns="91425">
            <a:noAutofit/>
          </a:bodyPr>
          <a:lstStyle/>
          <a:p>
            <a:pPr indent="0" lvl="0" marL="0" rtl="1" algn="just">
              <a:spcBef>
                <a:spcPts val="0"/>
              </a:spcBef>
              <a:spcAft>
                <a:spcPts val="0"/>
              </a:spcAft>
              <a:buNone/>
            </a:pPr>
            <a:r>
              <a:rPr lang="ar" sz="2000"/>
              <a:t>رؤيتنا:</a:t>
            </a:r>
            <a:endParaRPr sz="2000"/>
          </a:p>
          <a:p>
            <a:pPr indent="0" lvl="0" marL="0" rtl="1" algn="just">
              <a:spcBef>
                <a:spcPts val="0"/>
              </a:spcBef>
              <a:spcAft>
                <a:spcPts val="0"/>
              </a:spcAft>
              <a:buNone/>
            </a:pPr>
            <a:r>
              <a:rPr lang="ar"/>
              <a:t>في عالم لا يعرف إلا معنى الإبداع والاحتراف، نسعى لتحقيق بصمة واضحة ومكانة بارزة في المجال التقني والتحول الرقمي، من خلال تقديم حلول تقنية مبتكرة تلبي احتياجات وتطلعات العديد من الأفراد والشركات والمستثم</a:t>
            </a:r>
            <a:r>
              <a:rPr lang="ar"/>
              <a:t>رين.</a:t>
            </a:r>
            <a:endParaRPr/>
          </a:p>
          <a:p>
            <a:pPr indent="0" lvl="0" marL="0" rtl="1" algn="just">
              <a:spcBef>
                <a:spcPts val="0"/>
              </a:spcBef>
              <a:spcAft>
                <a:spcPts val="0"/>
              </a:spcAft>
              <a:buNone/>
            </a:pPr>
            <a:r>
              <a:t/>
            </a:r>
            <a:endParaRPr sz="2000"/>
          </a:p>
        </p:txBody>
      </p:sp>
      <p:sp>
        <p:nvSpPr>
          <p:cNvPr id="75" name="Google Shape;75;p15"/>
          <p:cNvSpPr txBox="1"/>
          <p:nvPr/>
        </p:nvSpPr>
        <p:spPr>
          <a:xfrm>
            <a:off x="1209675" y="545100"/>
            <a:ext cx="3109200" cy="2977200"/>
          </a:xfrm>
          <a:prstGeom prst="rect">
            <a:avLst/>
          </a:prstGeom>
          <a:noFill/>
          <a:ln>
            <a:noFill/>
          </a:ln>
        </p:spPr>
        <p:txBody>
          <a:bodyPr anchorCtr="0" anchor="t" bIns="91425" lIns="91425" spcFirstLastPara="1" rIns="91425" wrap="square" tIns="91425">
            <a:noAutofit/>
          </a:bodyPr>
          <a:lstStyle/>
          <a:p>
            <a:pPr indent="0" lvl="0" marL="0" rtl="1" algn="just">
              <a:spcBef>
                <a:spcPts val="0"/>
              </a:spcBef>
              <a:spcAft>
                <a:spcPts val="0"/>
              </a:spcAft>
              <a:buClr>
                <a:schemeClr val="dk1"/>
              </a:buClr>
              <a:buSzPts val="1100"/>
              <a:buFont typeface="Arial"/>
              <a:buNone/>
            </a:pPr>
            <a:r>
              <a:rPr lang="ar" sz="2000">
                <a:solidFill>
                  <a:schemeClr val="dk1"/>
                </a:solidFill>
              </a:rPr>
              <a:t> رسالتنا:</a:t>
            </a:r>
            <a:endParaRPr>
              <a:solidFill>
                <a:schemeClr val="dk1"/>
              </a:solidFill>
            </a:endParaRPr>
          </a:p>
          <a:p>
            <a:pPr indent="0" lvl="0" marL="0" rtl="1" algn="just">
              <a:spcBef>
                <a:spcPts val="0"/>
              </a:spcBef>
              <a:spcAft>
                <a:spcPts val="0"/>
              </a:spcAft>
              <a:buNone/>
            </a:pPr>
            <a:r>
              <a:rPr lang="ar"/>
              <a:t>نسعى باستمرار لتقديم خدمات متطورة ودعم مخصص لعملائنا الكرام. </a:t>
            </a:r>
            <a:endParaRPr/>
          </a:p>
          <a:p>
            <a:pPr indent="0" lvl="0" marL="0" rtl="1" algn="just">
              <a:spcBef>
                <a:spcPts val="0"/>
              </a:spcBef>
              <a:spcAft>
                <a:spcPts val="0"/>
              </a:spcAft>
              <a:buNone/>
            </a:pPr>
            <a:r>
              <a:rPr lang="ar"/>
              <a:t>بفضل خبرتنا في المجال يقع على عاتقنا مسؤولية تزويدكم بجميع الحلول الضرورية والخدمات الاستشارية لمواءمة الخدمات التقنية مع احتياجات أعمالكم وتحليل التحديات التي تواجهكم. </a:t>
            </a:r>
            <a:endParaRPr/>
          </a:p>
          <a:p>
            <a:pPr indent="0" lvl="0" marL="0" rtl="1" algn="just">
              <a:spcBef>
                <a:spcPts val="0"/>
              </a:spcBef>
              <a:spcAft>
                <a:spcPts val="0"/>
              </a:spcAft>
              <a:buNone/>
            </a:pPr>
            <a:r>
              <a:rPr lang="ar"/>
              <a:t>نسعى لإيجاد أفضل الحلول المناسبة لضمان الجودة والاستدامة في أعمالكم.</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ar"/>
              <a:t>لماذا أرقام السعودية</a:t>
            </a:r>
            <a:endParaRPr/>
          </a:p>
        </p:txBody>
      </p:sp>
      <p:sp>
        <p:nvSpPr>
          <p:cNvPr id="81" name="Google Shape;81;p16"/>
          <p:cNvSpPr/>
          <p:nvPr/>
        </p:nvSpPr>
        <p:spPr>
          <a:xfrm>
            <a:off x="6869400" y="1121625"/>
            <a:ext cx="1962900" cy="180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lnSpc>
                <a:spcPct val="120000"/>
              </a:lnSpc>
              <a:spcBef>
                <a:spcPts val="0"/>
              </a:spcBef>
              <a:spcAft>
                <a:spcPts val="0"/>
              </a:spcAft>
              <a:buNone/>
            </a:pPr>
            <a:r>
              <a:t/>
            </a:r>
            <a:endParaRPr b="1" sz="1300">
              <a:solidFill>
                <a:srgbClr val="212529"/>
              </a:solidFill>
            </a:endParaRPr>
          </a:p>
          <a:p>
            <a:pPr indent="0" lvl="0" marL="0" rtl="1" algn="ctr">
              <a:lnSpc>
                <a:spcPct val="120000"/>
              </a:lnSpc>
              <a:spcBef>
                <a:spcPts val="400"/>
              </a:spcBef>
              <a:spcAft>
                <a:spcPts val="0"/>
              </a:spcAft>
              <a:buNone/>
            </a:pPr>
            <a:r>
              <a:t/>
            </a:r>
            <a:endParaRPr b="1" sz="1300">
              <a:solidFill>
                <a:srgbClr val="212529"/>
              </a:solidFill>
            </a:endParaRPr>
          </a:p>
          <a:p>
            <a:pPr indent="0" lvl="0" marL="0" rtl="1" algn="ctr">
              <a:lnSpc>
                <a:spcPct val="120000"/>
              </a:lnSpc>
              <a:spcBef>
                <a:spcPts val="400"/>
              </a:spcBef>
              <a:spcAft>
                <a:spcPts val="0"/>
              </a:spcAft>
              <a:buNone/>
            </a:pPr>
            <a:r>
              <a:rPr b="1" lang="ar" sz="1300">
                <a:solidFill>
                  <a:srgbClr val="212529"/>
                </a:solidFill>
              </a:rPr>
              <a:t>حلول برمجية متخصصة</a:t>
            </a:r>
            <a:endParaRPr b="1" sz="1300">
              <a:solidFill>
                <a:srgbClr val="212529"/>
              </a:solidFill>
            </a:endParaRPr>
          </a:p>
          <a:p>
            <a:pPr indent="0" lvl="0" marL="0" rtl="1" algn="ctr">
              <a:lnSpc>
                <a:spcPct val="115000"/>
              </a:lnSpc>
              <a:spcBef>
                <a:spcPts val="400"/>
              </a:spcBef>
              <a:spcAft>
                <a:spcPts val="0"/>
              </a:spcAft>
              <a:buNone/>
            </a:pPr>
            <a:r>
              <a:rPr lang="ar" sz="1200">
                <a:solidFill>
                  <a:schemeClr val="dk1"/>
                </a:solidFill>
              </a:rPr>
              <a:t>نقدم حلول برمجية متخصصة لتناسب طبيعة أعمالك</a:t>
            </a:r>
            <a:endParaRPr sz="1200">
              <a:solidFill>
                <a:schemeClr val="dk1"/>
              </a:solidFill>
            </a:endParaRPr>
          </a:p>
          <a:p>
            <a:pPr indent="0" lvl="0" marL="0" rtl="1" algn="ctr">
              <a:lnSpc>
                <a:spcPct val="115000"/>
              </a:lnSpc>
              <a:spcBef>
                <a:spcPts val="1200"/>
              </a:spcBef>
              <a:spcAft>
                <a:spcPts val="0"/>
              </a:spcAft>
              <a:buNone/>
            </a:pPr>
            <a:r>
              <a:rPr lang="ar" sz="1200">
                <a:solidFill>
                  <a:schemeClr val="dk1"/>
                </a:solidFill>
              </a:rPr>
              <a:t>نقترح لك أفضل الممارسات المماثلة لعملك .</a:t>
            </a:r>
            <a:endParaRPr sz="1200">
              <a:solidFill>
                <a:schemeClr val="dk1"/>
              </a:solidFill>
            </a:endParaRPr>
          </a:p>
          <a:p>
            <a:pPr indent="0" lvl="0" marL="0" rtl="1" algn="ctr">
              <a:spcBef>
                <a:spcPts val="1200"/>
              </a:spcBef>
              <a:spcAft>
                <a:spcPts val="0"/>
              </a:spcAft>
              <a:buNone/>
            </a:pPr>
            <a:r>
              <a:t/>
            </a:r>
            <a:endParaRPr sz="1300">
              <a:solidFill>
                <a:srgbClr val="212529"/>
              </a:solidFill>
              <a:highlight>
                <a:srgbClr val="FFFFFF"/>
              </a:highlight>
            </a:endParaRPr>
          </a:p>
        </p:txBody>
      </p:sp>
      <p:sp>
        <p:nvSpPr>
          <p:cNvPr id="82" name="Google Shape;82;p16"/>
          <p:cNvSpPr/>
          <p:nvPr/>
        </p:nvSpPr>
        <p:spPr>
          <a:xfrm>
            <a:off x="156800" y="1121625"/>
            <a:ext cx="1962900" cy="180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ar"/>
              <a:t>سرعة ودقة التنفيذ</a:t>
            </a:r>
            <a:r>
              <a:rPr lang="ar"/>
              <a:t> </a:t>
            </a:r>
            <a:br>
              <a:rPr lang="ar"/>
            </a:br>
            <a:r>
              <a:rPr lang="ar" sz="1200"/>
              <a:t>بمجرد تواصلك معنا نبدأ بتحليل طبيعة نشاطك لتقديم أفضل الحلول المناسبة</a:t>
            </a:r>
            <a:endParaRPr sz="1200"/>
          </a:p>
        </p:txBody>
      </p:sp>
      <p:sp>
        <p:nvSpPr>
          <p:cNvPr id="83" name="Google Shape;83;p16"/>
          <p:cNvSpPr/>
          <p:nvPr/>
        </p:nvSpPr>
        <p:spPr>
          <a:xfrm>
            <a:off x="2398100" y="1121625"/>
            <a:ext cx="1962900" cy="180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ar"/>
              <a:t>فريق عمل خبير</a:t>
            </a:r>
            <a:endParaRPr b="1"/>
          </a:p>
          <a:p>
            <a:pPr indent="0" lvl="0" marL="0" rtl="1" algn="ctr">
              <a:spcBef>
                <a:spcPts val="0"/>
              </a:spcBef>
              <a:spcAft>
                <a:spcPts val="0"/>
              </a:spcAft>
              <a:buNone/>
            </a:pPr>
            <a:r>
              <a:rPr lang="ar" sz="1200"/>
              <a:t>لدينا فريق عمل مؤهل بخبرة  جيدة لعدة سنوات في عالم التحول الرقمي </a:t>
            </a:r>
            <a:endParaRPr sz="1200"/>
          </a:p>
          <a:p>
            <a:pPr indent="0" lvl="0" marL="0" rtl="1" algn="ctr">
              <a:spcBef>
                <a:spcPts val="0"/>
              </a:spcBef>
              <a:spcAft>
                <a:spcPts val="0"/>
              </a:spcAft>
              <a:buNone/>
            </a:pPr>
            <a:r>
              <a:t/>
            </a:r>
            <a:endParaRPr/>
          </a:p>
        </p:txBody>
      </p:sp>
      <p:sp>
        <p:nvSpPr>
          <p:cNvPr id="84" name="Google Shape;84;p16"/>
          <p:cNvSpPr/>
          <p:nvPr/>
        </p:nvSpPr>
        <p:spPr>
          <a:xfrm>
            <a:off x="4586900" y="1121625"/>
            <a:ext cx="1962900" cy="180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t>تحليل الأعمال</a:t>
            </a:r>
            <a:endParaRPr b="1"/>
          </a:p>
          <a:p>
            <a:pPr indent="0" lvl="0" marL="0" rtl="1" algn="ctr">
              <a:spcBef>
                <a:spcPts val="0"/>
              </a:spcBef>
              <a:spcAft>
                <a:spcPts val="0"/>
              </a:spcAft>
              <a:buNone/>
            </a:pPr>
            <a:r>
              <a:rPr lang="ar" sz="1200"/>
              <a:t>نحلل أعمالك بطرق منهجية لصياغتها تقنياً ثم تحويلها رقمياً </a:t>
            </a:r>
            <a:endParaRPr sz="1200"/>
          </a:p>
          <a:p>
            <a:pPr indent="0" lvl="0" marL="0" rtl="0" algn="ctr">
              <a:spcBef>
                <a:spcPts val="0"/>
              </a:spcBef>
              <a:spcAft>
                <a:spcPts val="0"/>
              </a:spcAft>
              <a:buNone/>
            </a:pPr>
            <a:r>
              <a:t/>
            </a:r>
            <a:endParaRPr/>
          </a:p>
        </p:txBody>
      </p:sp>
      <p:sp>
        <p:nvSpPr>
          <p:cNvPr id="85" name="Google Shape;85;p16"/>
          <p:cNvSpPr/>
          <p:nvPr/>
        </p:nvSpPr>
        <p:spPr>
          <a:xfrm>
            <a:off x="6791950" y="3132000"/>
            <a:ext cx="1962900" cy="180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t/>
            </a:r>
            <a:endParaRPr b="1" sz="1300">
              <a:solidFill>
                <a:srgbClr val="212529"/>
              </a:solidFill>
            </a:endParaRPr>
          </a:p>
          <a:p>
            <a:pPr indent="0" lvl="0" marL="0" rtl="1" algn="ctr">
              <a:spcBef>
                <a:spcPts val="0"/>
              </a:spcBef>
              <a:spcAft>
                <a:spcPts val="0"/>
              </a:spcAft>
              <a:buNone/>
            </a:pPr>
            <a:r>
              <a:rPr b="1" lang="ar" sz="1300">
                <a:solidFill>
                  <a:srgbClr val="212529"/>
                </a:solidFill>
              </a:rPr>
              <a:t>منتجات قابلة للتطوير والتعديل</a:t>
            </a:r>
            <a:endParaRPr b="1" sz="1300">
              <a:solidFill>
                <a:srgbClr val="212529"/>
              </a:solidFill>
            </a:endParaRPr>
          </a:p>
          <a:p>
            <a:pPr indent="0" lvl="0" marL="0" rtl="1" algn="ctr">
              <a:spcBef>
                <a:spcPts val="0"/>
              </a:spcBef>
              <a:spcAft>
                <a:spcPts val="0"/>
              </a:spcAft>
              <a:buNone/>
            </a:pPr>
            <a:r>
              <a:rPr lang="ar" sz="1300">
                <a:solidFill>
                  <a:srgbClr val="212529"/>
                </a:solidFill>
              </a:rPr>
              <a:t>جميع أنظمتنا قابلة للتطوير والتعديل بما يتلائم مع احتياجاتك</a:t>
            </a:r>
            <a:endParaRPr sz="1300">
              <a:solidFill>
                <a:srgbClr val="212529"/>
              </a:solidFill>
            </a:endParaRPr>
          </a:p>
          <a:p>
            <a:pPr indent="0" lvl="0" marL="0" rtl="1" algn="ctr">
              <a:spcBef>
                <a:spcPts val="0"/>
              </a:spcBef>
              <a:spcAft>
                <a:spcPts val="0"/>
              </a:spcAft>
              <a:buNone/>
            </a:pPr>
            <a:r>
              <a:t/>
            </a:r>
            <a:endParaRPr b="1" sz="1300">
              <a:solidFill>
                <a:srgbClr val="212529"/>
              </a:solidFill>
            </a:endParaRPr>
          </a:p>
        </p:txBody>
      </p:sp>
      <p:sp>
        <p:nvSpPr>
          <p:cNvPr id="86" name="Google Shape;86;p16"/>
          <p:cNvSpPr/>
          <p:nvPr/>
        </p:nvSpPr>
        <p:spPr>
          <a:xfrm>
            <a:off x="79350" y="3132000"/>
            <a:ext cx="1962900" cy="180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ar"/>
              <a:t>خدمة دعم فني </a:t>
            </a:r>
            <a:endParaRPr b="1"/>
          </a:p>
          <a:p>
            <a:pPr indent="0" lvl="0" marL="0" rtl="1" algn="ctr">
              <a:spcBef>
                <a:spcPts val="0"/>
              </a:spcBef>
              <a:spcAft>
                <a:spcPts val="0"/>
              </a:spcAft>
              <a:buNone/>
            </a:pPr>
            <a:r>
              <a:rPr lang="ar"/>
              <a:t> متواجدون دائما على استفساراتك وحل كافة المشاكل التي قد تواجهك.</a:t>
            </a:r>
            <a:endParaRPr/>
          </a:p>
          <a:p>
            <a:pPr indent="0" lvl="0" marL="0" rtl="1" algn="ctr">
              <a:spcBef>
                <a:spcPts val="0"/>
              </a:spcBef>
              <a:spcAft>
                <a:spcPts val="0"/>
              </a:spcAft>
              <a:buNone/>
            </a:pPr>
            <a:r>
              <a:t/>
            </a:r>
            <a:endParaRPr b="1"/>
          </a:p>
        </p:txBody>
      </p:sp>
      <p:sp>
        <p:nvSpPr>
          <p:cNvPr id="87" name="Google Shape;87;p16"/>
          <p:cNvSpPr/>
          <p:nvPr/>
        </p:nvSpPr>
        <p:spPr>
          <a:xfrm>
            <a:off x="2320650" y="3132000"/>
            <a:ext cx="1962900" cy="180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ar"/>
              <a:t>أسعار منافسة</a:t>
            </a:r>
            <a:endParaRPr b="1"/>
          </a:p>
          <a:p>
            <a:pPr indent="0" lvl="0" marL="0" rtl="1" algn="ctr">
              <a:spcBef>
                <a:spcPts val="0"/>
              </a:spcBef>
              <a:spcAft>
                <a:spcPts val="0"/>
              </a:spcAft>
              <a:buNone/>
            </a:pPr>
            <a:r>
              <a:rPr lang="ar"/>
              <a:t>نقدم باقات متنوعة لمختلف الأنشطة والميزانيات</a:t>
            </a:r>
            <a:endParaRPr/>
          </a:p>
          <a:p>
            <a:pPr indent="0" lvl="0" marL="0" rtl="1" algn="ctr">
              <a:spcBef>
                <a:spcPts val="0"/>
              </a:spcBef>
              <a:spcAft>
                <a:spcPts val="0"/>
              </a:spcAft>
              <a:buNone/>
            </a:pPr>
            <a:r>
              <a:rPr lang="ar"/>
              <a:t>ونقدم تسهيلات متنوعه</a:t>
            </a:r>
            <a:endParaRPr/>
          </a:p>
        </p:txBody>
      </p:sp>
      <p:sp>
        <p:nvSpPr>
          <p:cNvPr id="88" name="Google Shape;88;p16"/>
          <p:cNvSpPr/>
          <p:nvPr/>
        </p:nvSpPr>
        <p:spPr>
          <a:xfrm>
            <a:off x="4509450" y="3132000"/>
            <a:ext cx="1962900" cy="180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ar"/>
              <a:t>أنظمة سهلة الاستخدام</a:t>
            </a:r>
            <a:endParaRPr b="1"/>
          </a:p>
          <a:p>
            <a:pPr indent="0" lvl="0" marL="0" rtl="1" algn="ctr">
              <a:spcBef>
                <a:spcPts val="0"/>
              </a:spcBef>
              <a:spcAft>
                <a:spcPts val="0"/>
              </a:spcAft>
              <a:buNone/>
            </a:pPr>
            <a:r>
              <a:rPr lang="ar"/>
              <a:t>لن تحتاج الى الخبرة الكبيرة في أنظمة أودو </a:t>
            </a:r>
            <a:endParaRPr/>
          </a:p>
          <a:p>
            <a:pPr indent="0" lvl="0" marL="0" rtl="1" algn="ctr">
              <a:spcBef>
                <a:spcPts val="0"/>
              </a:spcBef>
              <a:spcAft>
                <a:spcPts val="0"/>
              </a:spcAft>
              <a:buNone/>
            </a:pPr>
            <a:r>
              <a:rPr lang="ar"/>
              <a:t>فالنظام يتميز بسهولة التعامل وسرعة التعلم</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6995475" y="193100"/>
            <a:ext cx="1584900" cy="5727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ar"/>
              <a:t>خدماتنا </a:t>
            </a:r>
            <a:endParaRPr/>
          </a:p>
        </p:txBody>
      </p:sp>
      <p:sp>
        <p:nvSpPr>
          <p:cNvPr id="94" name="Google Shape;94;p17"/>
          <p:cNvSpPr/>
          <p:nvPr/>
        </p:nvSpPr>
        <p:spPr>
          <a:xfrm>
            <a:off x="5097025" y="2214825"/>
            <a:ext cx="1417200" cy="1175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lang="ar" sz="1200"/>
              <a:t>أرقام السعودية</a:t>
            </a:r>
            <a:br>
              <a:rPr lang="ar" sz="1200"/>
            </a:br>
            <a:r>
              <a:rPr lang="ar" sz="1200"/>
              <a:t>logo</a:t>
            </a:r>
            <a:endParaRPr sz="1200"/>
          </a:p>
        </p:txBody>
      </p:sp>
      <p:sp>
        <p:nvSpPr>
          <p:cNvPr id="95" name="Google Shape;95;p17"/>
          <p:cNvSpPr/>
          <p:nvPr/>
        </p:nvSpPr>
        <p:spPr>
          <a:xfrm>
            <a:off x="6802975" y="1421275"/>
            <a:ext cx="1584900" cy="70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u="sng">
                <a:solidFill>
                  <a:schemeClr val="hlink"/>
                </a:solidFill>
                <a:hlinkClick r:id="rId3"/>
              </a:rPr>
              <a:t>الاستضافة السحابية</a:t>
            </a:r>
            <a:endParaRPr sz="1200"/>
          </a:p>
        </p:txBody>
      </p:sp>
      <p:sp>
        <p:nvSpPr>
          <p:cNvPr id="96" name="Google Shape;96;p17"/>
          <p:cNvSpPr/>
          <p:nvPr/>
        </p:nvSpPr>
        <p:spPr>
          <a:xfrm>
            <a:off x="6802975" y="3816575"/>
            <a:ext cx="1584900" cy="61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u="sng">
                <a:solidFill>
                  <a:schemeClr val="hlink"/>
                </a:solidFill>
                <a:hlinkClick r:id="rId4"/>
              </a:rPr>
              <a:t>الاستشارات التقنية</a:t>
            </a:r>
            <a:endParaRPr sz="1200"/>
          </a:p>
        </p:txBody>
      </p:sp>
      <p:sp>
        <p:nvSpPr>
          <p:cNvPr id="97" name="Google Shape;97;p17"/>
          <p:cNvSpPr/>
          <p:nvPr/>
        </p:nvSpPr>
        <p:spPr>
          <a:xfrm>
            <a:off x="7247400" y="2260061"/>
            <a:ext cx="1584900" cy="70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lang="ar" sz="1200" u="sng">
                <a:solidFill>
                  <a:schemeClr val="hlink"/>
                </a:solidFill>
                <a:hlinkClick r:id="rId5"/>
              </a:rPr>
              <a:t>إدارة</a:t>
            </a:r>
            <a:r>
              <a:rPr lang="ar" sz="1200" u="sng">
                <a:solidFill>
                  <a:schemeClr val="hlink"/>
                </a:solidFill>
                <a:hlinkClick r:id="rId6"/>
              </a:rPr>
              <a:t> موارد المؤسسة ERP</a:t>
            </a:r>
            <a:endParaRPr sz="1200"/>
          </a:p>
        </p:txBody>
      </p:sp>
      <p:sp>
        <p:nvSpPr>
          <p:cNvPr id="98" name="Google Shape;98;p17"/>
          <p:cNvSpPr/>
          <p:nvPr/>
        </p:nvSpPr>
        <p:spPr>
          <a:xfrm>
            <a:off x="3144450" y="1421275"/>
            <a:ext cx="1584900" cy="70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lang="ar" sz="1200" u="sng">
                <a:solidFill>
                  <a:schemeClr val="hlink"/>
                </a:solidFill>
                <a:hlinkClick r:id="rId7"/>
              </a:rPr>
              <a:t>SMS</a:t>
            </a:r>
            <a:r>
              <a:rPr lang="ar" sz="1200" u="sng">
                <a:solidFill>
                  <a:schemeClr val="hlink"/>
                </a:solidFill>
                <a:hlinkClick r:id="rId8"/>
              </a:rPr>
              <a:t> gateway - Government</a:t>
            </a:r>
            <a:endParaRPr sz="1200"/>
          </a:p>
        </p:txBody>
      </p:sp>
      <p:sp>
        <p:nvSpPr>
          <p:cNvPr id="99" name="Google Shape;99;p17"/>
          <p:cNvSpPr/>
          <p:nvPr/>
        </p:nvSpPr>
        <p:spPr>
          <a:xfrm>
            <a:off x="3144450" y="3800525"/>
            <a:ext cx="1584900" cy="61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u="sng">
                <a:solidFill>
                  <a:schemeClr val="hlink"/>
                </a:solidFill>
                <a:hlinkClick r:id="rId9"/>
              </a:rPr>
              <a:t>Flutter</a:t>
            </a:r>
            <a:endParaRPr sz="1200"/>
          </a:p>
        </p:txBody>
      </p:sp>
      <p:sp>
        <p:nvSpPr>
          <p:cNvPr id="100" name="Google Shape;100;p17"/>
          <p:cNvSpPr/>
          <p:nvPr/>
        </p:nvSpPr>
        <p:spPr>
          <a:xfrm>
            <a:off x="2479775" y="2295039"/>
            <a:ext cx="1584900" cy="61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lang="ar" sz="1200" u="sng">
                <a:solidFill>
                  <a:schemeClr val="hlink"/>
                </a:solidFill>
                <a:hlinkClick r:id="rId10"/>
              </a:rPr>
              <a:t>برمجيات خاصة حسب الطلب ( PHP- odoo- ERP Next- SAP)</a:t>
            </a:r>
            <a:endParaRPr sz="1200"/>
          </a:p>
        </p:txBody>
      </p:sp>
      <p:sp>
        <p:nvSpPr>
          <p:cNvPr id="101" name="Google Shape;101;p17"/>
          <p:cNvSpPr/>
          <p:nvPr/>
        </p:nvSpPr>
        <p:spPr>
          <a:xfrm>
            <a:off x="7247400" y="3081362"/>
            <a:ext cx="1584900" cy="61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lang="ar" sz="1200"/>
              <a:t>إعداد بريد إلكتروني للأعمال</a:t>
            </a:r>
            <a:r>
              <a:rPr lang="ar" sz="1200" u="sng">
                <a:solidFill>
                  <a:schemeClr val="hlink"/>
                </a:solidFill>
                <a:hlinkClick r:id="rId11"/>
              </a:rPr>
              <a:t> (Microsoft- google- Hostage )</a:t>
            </a:r>
            <a:endParaRPr sz="1200"/>
          </a:p>
        </p:txBody>
      </p:sp>
      <p:sp>
        <p:nvSpPr>
          <p:cNvPr id="102" name="Google Shape;102;p17"/>
          <p:cNvSpPr/>
          <p:nvPr/>
        </p:nvSpPr>
        <p:spPr>
          <a:xfrm>
            <a:off x="2479775" y="3082727"/>
            <a:ext cx="1584900" cy="61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u="sng">
                <a:solidFill>
                  <a:schemeClr val="hlink"/>
                </a:solidFill>
                <a:hlinkClick r:id="rId12"/>
              </a:rPr>
              <a:t>ERP Next</a:t>
            </a:r>
            <a:endParaRPr sz="1200"/>
          </a:p>
        </p:txBody>
      </p:sp>
      <p:sp>
        <p:nvSpPr>
          <p:cNvPr id="103" name="Google Shape;103;p17"/>
          <p:cNvSpPr/>
          <p:nvPr/>
        </p:nvSpPr>
        <p:spPr>
          <a:xfrm>
            <a:off x="5013175" y="4355225"/>
            <a:ext cx="1584900" cy="61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u="sng">
                <a:solidFill>
                  <a:schemeClr val="hlink"/>
                </a:solidFill>
                <a:hlinkClick r:id="rId13"/>
              </a:rPr>
              <a:t>الاستشارات التقنية الادارية</a:t>
            </a:r>
            <a:endParaRPr sz="1200"/>
          </a:p>
        </p:txBody>
      </p:sp>
      <p:sp>
        <p:nvSpPr>
          <p:cNvPr id="104" name="Google Shape;104;p17"/>
          <p:cNvSpPr/>
          <p:nvPr/>
        </p:nvSpPr>
        <p:spPr>
          <a:xfrm>
            <a:off x="5013175" y="881150"/>
            <a:ext cx="1584900" cy="70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lang="ar" sz="1200" u="sng">
                <a:solidFill>
                  <a:schemeClr val="hlink"/>
                </a:solidFill>
                <a:hlinkClick r:id="rId14"/>
              </a:rPr>
              <a:t>الربط  مع الدوائر الحكومية</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6652950" y="445025"/>
            <a:ext cx="2179200" cy="5727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ar"/>
              <a:t>من أنظمتنا</a:t>
            </a:r>
            <a:endParaRPr/>
          </a:p>
        </p:txBody>
      </p:sp>
      <p:sp>
        <p:nvSpPr>
          <p:cNvPr id="110" name="Google Shape;110;p18"/>
          <p:cNvSpPr/>
          <p:nvPr/>
        </p:nvSpPr>
        <p:spPr>
          <a:xfrm>
            <a:off x="6820900" y="1106375"/>
            <a:ext cx="1941900" cy="159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20000"/>
              </a:lnSpc>
              <a:spcBef>
                <a:spcPts val="0"/>
              </a:spcBef>
              <a:spcAft>
                <a:spcPts val="400"/>
              </a:spcAft>
              <a:buClr>
                <a:schemeClr val="dk1"/>
              </a:buClr>
              <a:buSzPts val="1100"/>
              <a:buFont typeface="Arial"/>
              <a:buNone/>
            </a:pPr>
            <a:r>
              <a:rPr lang="ar" sz="1300" u="sng">
                <a:solidFill>
                  <a:schemeClr val="hlink"/>
                </a:solidFill>
                <a:hlinkClick r:id="rId3"/>
              </a:rPr>
              <a:t>الموارد البشرية</a:t>
            </a:r>
            <a:endParaRPr sz="1300">
              <a:solidFill>
                <a:srgbClr val="0DB5D6"/>
              </a:solidFill>
            </a:endParaRPr>
          </a:p>
        </p:txBody>
      </p:sp>
      <p:sp>
        <p:nvSpPr>
          <p:cNvPr id="111" name="Google Shape;111;p18"/>
          <p:cNvSpPr/>
          <p:nvPr/>
        </p:nvSpPr>
        <p:spPr>
          <a:xfrm>
            <a:off x="1074025" y="1106375"/>
            <a:ext cx="1941900" cy="159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20000"/>
              </a:lnSpc>
              <a:spcBef>
                <a:spcPts val="0"/>
              </a:spcBef>
              <a:spcAft>
                <a:spcPts val="400"/>
              </a:spcAft>
              <a:buClr>
                <a:schemeClr val="dk1"/>
              </a:buClr>
              <a:buSzPts val="1100"/>
              <a:buFont typeface="Arial"/>
              <a:buNone/>
            </a:pPr>
            <a:r>
              <a:rPr lang="ar" sz="1300" u="sng">
                <a:solidFill>
                  <a:schemeClr val="hlink"/>
                </a:solidFill>
                <a:hlinkClick r:id="rId4"/>
              </a:rPr>
              <a:t>إدارة </a:t>
            </a:r>
            <a:r>
              <a:rPr lang="ar" sz="1300" u="sng">
                <a:solidFill>
                  <a:schemeClr val="hlink"/>
                </a:solidFill>
                <a:hlinkClick r:id="rId5"/>
              </a:rPr>
              <a:t>الأملاك</a:t>
            </a:r>
            <a:r>
              <a:rPr lang="ar" sz="1300" u="sng">
                <a:solidFill>
                  <a:schemeClr val="hlink"/>
                </a:solidFill>
                <a:hlinkClick r:id="rId6"/>
              </a:rPr>
              <a:t> </a:t>
            </a:r>
            <a:endParaRPr sz="1300">
              <a:solidFill>
                <a:srgbClr val="0DB5D6"/>
              </a:solidFill>
            </a:endParaRPr>
          </a:p>
        </p:txBody>
      </p:sp>
      <p:sp>
        <p:nvSpPr>
          <p:cNvPr id="112" name="Google Shape;112;p18"/>
          <p:cNvSpPr/>
          <p:nvPr/>
        </p:nvSpPr>
        <p:spPr>
          <a:xfrm>
            <a:off x="4155075" y="1106375"/>
            <a:ext cx="1941900" cy="159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20000"/>
              </a:lnSpc>
              <a:spcBef>
                <a:spcPts val="0"/>
              </a:spcBef>
              <a:spcAft>
                <a:spcPts val="400"/>
              </a:spcAft>
              <a:buClr>
                <a:schemeClr val="dk1"/>
              </a:buClr>
              <a:buSzPts val="1100"/>
              <a:buFont typeface="Arial"/>
              <a:buNone/>
            </a:pPr>
            <a:r>
              <a:rPr lang="ar" sz="1300" u="sng">
                <a:solidFill>
                  <a:schemeClr val="hlink"/>
                </a:solidFill>
                <a:hlinkClick r:id="rId7"/>
              </a:rPr>
              <a:t>الاتصالات </a:t>
            </a:r>
            <a:r>
              <a:rPr lang="ar" sz="1300" u="sng">
                <a:solidFill>
                  <a:schemeClr val="hlink"/>
                </a:solidFill>
                <a:hlinkClick r:id="rId8"/>
              </a:rPr>
              <a:t>الإدارية</a:t>
            </a:r>
            <a:r>
              <a:rPr lang="ar" sz="1300" u="sng">
                <a:solidFill>
                  <a:schemeClr val="hlink"/>
                </a:solidFill>
                <a:hlinkClick r:id="rId9"/>
              </a:rPr>
              <a:t> </a:t>
            </a:r>
            <a:endParaRPr sz="1300">
              <a:solidFill>
                <a:srgbClr val="0DB5D6"/>
              </a:solidFill>
            </a:endParaRPr>
          </a:p>
        </p:txBody>
      </p:sp>
      <p:sp>
        <p:nvSpPr>
          <p:cNvPr id="113" name="Google Shape;113;p18"/>
          <p:cNvSpPr/>
          <p:nvPr/>
        </p:nvSpPr>
        <p:spPr>
          <a:xfrm>
            <a:off x="6890400" y="3311100"/>
            <a:ext cx="1941900" cy="159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20000"/>
              </a:lnSpc>
              <a:spcBef>
                <a:spcPts val="0"/>
              </a:spcBef>
              <a:spcAft>
                <a:spcPts val="400"/>
              </a:spcAft>
              <a:buClr>
                <a:schemeClr val="dk1"/>
              </a:buClr>
              <a:buSzPts val="1100"/>
              <a:buFont typeface="Arial"/>
              <a:buNone/>
            </a:pPr>
            <a:r>
              <a:rPr lang="ar" sz="1300" u="sng">
                <a:solidFill>
                  <a:schemeClr val="hlink"/>
                </a:solidFill>
                <a:hlinkClick r:id="rId10"/>
              </a:rPr>
              <a:t>إدارة </a:t>
            </a:r>
            <a:r>
              <a:rPr lang="ar" sz="1300" u="sng">
                <a:solidFill>
                  <a:schemeClr val="hlink"/>
                </a:solidFill>
                <a:hlinkClick r:id="rId11"/>
              </a:rPr>
              <a:t>الأندية</a:t>
            </a:r>
            <a:r>
              <a:rPr lang="ar" sz="1300" u="sng">
                <a:solidFill>
                  <a:schemeClr val="hlink"/>
                </a:solidFill>
                <a:hlinkClick r:id="rId12"/>
              </a:rPr>
              <a:t> الرياضية</a:t>
            </a:r>
            <a:endParaRPr sz="1300">
              <a:solidFill>
                <a:srgbClr val="0DB5D6"/>
              </a:solidFill>
            </a:endParaRPr>
          </a:p>
        </p:txBody>
      </p:sp>
      <p:sp>
        <p:nvSpPr>
          <p:cNvPr id="114" name="Google Shape;114;p18"/>
          <p:cNvSpPr/>
          <p:nvPr/>
        </p:nvSpPr>
        <p:spPr>
          <a:xfrm>
            <a:off x="1143525" y="3311100"/>
            <a:ext cx="1941900" cy="159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20000"/>
              </a:lnSpc>
              <a:spcBef>
                <a:spcPts val="0"/>
              </a:spcBef>
              <a:spcAft>
                <a:spcPts val="400"/>
              </a:spcAft>
              <a:buClr>
                <a:schemeClr val="dk1"/>
              </a:buClr>
              <a:buSzPts val="1100"/>
              <a:buFont typeface="Arial"/>
              <a:buNone/>
            </a:pPr>
            <a:r>
              <a:rPr lang="ar" sz="1300" u="sng">
                <a:solidFill>
                  <a:schemeClr val="hlink"/>
                </a:solidFill>
                <a:hlinkClick r:id="rId13"/>
              </a:rPr>
              <a:t>إدارة الصيدليات</a:t>
            </a:r>
            <a:endParaRPr sz="1300">
              <a:solidFill>
                <a:srgbClr val="0DB5D6"/>
              </a:solidFill>
            </a:endParaRPr>
          </a:p>
        </p:txBody>
      </p:sp>
      <p:sp>
        <p:nvSpPr>
          <p:cNvPr id="115" name="Google Shape;115;p18"/>
          <p:cNvSpPr/>
          <p:nvPr/>
        </p:nvSpPr>
        <p:spPr>
          <a:xfrm>
            <a:off x="4224575" y="3311100"/>
            <a:ext cx="1941900" cy="159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20000"/>
              </a:lnSpc>
              <a:spcBef>
                <a:spcPts val="0"/>
              </a:spcBef>
              <a:spcAft>
                <a:spcPts val="400"/>
              </a:spcAft>
              <a:buClr>
                <a:schemeClr val="dk1"/>
              </a:buClr>
              <a:buSzPts val="1100"/>
              <a:buFont typeface="Arial"/>
              <a:buNone/>
            </a:pPr>
            <a:r>
              <a:rPr lang="ar" sz="1300" u="sng">
                <a:solidFill>
                  <a:schemeClr val="hlink"/>
                </a:solidFill>
                <a:hlinkClick r:id="rId14"/>
              </a:rPr>
              <a:t>الارشفة الالكترونية</a:t>
            </a:r>
            <a:endParaRPr sz="1300">
              <a:solidFill>
                <a:srgbClr val="0DB5D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p:nvPr/>
        </p:nvSpPr>
        <p:spPr>
          <a:xfrm>
            <a:off x="6474488" y="167100"/>
            <a:ext cx="1941900" cy="159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20000"/>
              </a:lnSpc>
              <a:spcBef>
                <a:spcPts val="0"/>
              </a:spcBef>
              <a:spcAft>
                <a:spcPts val="400"/>
              </a:spcAft>
              <a:buClr>
                <a:schemeClr val="dk1"/>
              </a:buClr>
              <a:buSzPts val="1100"/>
              <a:buFont typeface="Arial"/>
              <a:buNone/>
            </a:pPr>
            <a:r>
              <a:rPr lang="ar" sz="1800" u="sng">
                <a:solidFill>
                  <a:schemeClr val="hlink"/>
                </a:solidFill>
                <a:hlinkClick r:id="rId3"/>
              </a:rPr>
              <a:t>إدارة المستودعات والتبريد</a:t>
            </a:r>
            <a:endParaRPr sz="1800">
              <a:solidFill>
                <a:srgbClr val="0DB5D6"/>
              </a:solidFill>
            </a:endParaRPr>
          </a:p>
        </p:txBody>
      </p:sp>
      <p:sp>
        <p:nvSpPr>
          <p:cNvPr id="121" name="Google Shape;121;p19"/>
          <p:cNvSpPr/>
          <p:nvPr/>
        </p:nvSpPr>
        <p:spPr>
          <a:xfrm>
            <a:off x="727613" y="167100"/>
            <a:ext cx="1941900" cy="159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20000"/>
              </a:lnSpc>
              <a:spcBef>
                <a:spcPts val="0"/>
              </a:spcBef>
              <a:spcAft>
                <a:spcPts val="400"/>
              </a:spcAft>
              <a:buClr>
                <a:schemeClr val="dk1"/>
              </a:buClr>
              <a:buSzPts val="1100"/>
              <a:buFont typeface="Arial"/>
              <a:buNone/>
            </a:pPr>
            <a:r>
              <a:rPr lang="ar" sz="1800" u="sng">
                <a:solidFill>
                  <a:schemeClr val="hlink"/>
                </a:solidFill>
                <a:hlinkClick r:id="rId4"/>
              </a:rPr>
              <a:t>أنظمة حسب الطلب</a:t>
            </a:r>
            <a:r>
              <a:rPr lang="ar" sz="1300" u="sng">
                <a:solidFill>
                  <a:schemeClr val="hlink"/>
                </a:solidFill>
                <a:hlinkClick r:id="rId5"/>
              </a:rPr>
              <a:t>   </a:t>
            </a:r>
            <a:endParaRPr sz="1300">
              <a:solidFill>
                <a:srgbClr val="0DB5D6"/>
              </a:solidFill>
            </a:endParaRPr>
          </a:p>
        </p:txBody>
      </p:sp>
      <p:sp>
        <p:nvSpPr>
          <p:cNvPr id="122" name="Google Shape;122;p19"/>
          <p:cNvSpPr/>
          <p:nvPr/>
        </p:nvSpPr>
        <p:spPr>
          <a:xfrm>
            <a:off x="3808663" y="167100"/>
            <a:ext cx="1941900" cy="159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20000"/>
              </a:lnSpc>
              <a:spcBef>
                <a:spcPts val="0"/>
              </a:spcBef>
              <a:spcAft>
                <a:spcPts val="0"/>
              </a:spcAft>
              <a:buClr>
                <a:schemeClr val="dk1"/>
              </a:buClr>
              <a:buSzPts val="1100"/>
              <a:buFont typeface="Arial"/>
              <a:buNone/>
            </a:pPr>
            <a:r>
              <a:rPr lang="ar"/>
              <a:t>  </a:t>
            </a:r>
            <a:r>
              <a:rPr lang="ar" sz="1800" u="sng">
                <a:solidFill>
                  <a:schemeClr val="hlink"/>
                </a:solidFill>
                <a:hlinkClick r:id="rId6"/>
              </a:rPr>
              <a:t>إدارة</a:t>
            </a:r>
            <a:r>
              <a:rPr lang="ar" sz="1800" u="sng">
                <a:solidFill>
                  <a:schemeClr val="hlink"/>
                </a:solidFill>
                <a:hlinkClick r:id="rId7"/>
              </a:rPr>
              <a:t> </a:t>
            </a:r>
            <a:r>
              <a:rPr lang="ar" sz="1800" u="sng">
                <a:solidFill>
                  <a:schemeClr val="hlink"/>
                </a:solidFill>
                <a:hlinkClick r:id="rId8"/>
              </a:rPr>
              <a:t>موارد</a:t>
            </a:r>
            <a:r>
              <a:rPr lang="ar" sz="1800" u="sng">
                <a:solidFill>
                  <a:schemeClr val="hlink"/>
                </a:solidFill>
                <a:hlinkClick r:id="rId9"/>
              </a:rPr>
              <a:t> </a:t>
            </a:r>
            <a:r>
              <a:rPr lang="ar" sz="1800" u="sng">
                <a:solidFill>
                  <a:schemeClr val="hlink"/>
                </a:solidFill>
                <a:hlinkClick r:id="rId10"/>
              </a:rPr>
              <a:t>المؤسسات</a:t>
            </a:r>
            <a:r>
              <a:rPr lang="ar" sz="1800" u="sng">
                <a:solidFill>
                  <a:schemeClr val="hlink"/>
                </a:solidFill>
                <a:hlinkClick r:id="rId11"/>
              </a:rPr>
              <a:t> </a:t>
            </a:r>
            <a:endParaRPr sz="1800"/>
          </a:p>
          <a:p>
            <a:pPr indent="0" lvl="0" marL="0" rtl="0" algn="ctr">
              <a:lnSpc>
                <a:spcPct val="120000"/>
              </a:lnSpc>
              <a:spcBef>
                <a:spcPts val="400"/>
              </a:spcBef>
              <a:spcAft>
                <a:spcPts val="400"/>
              </a:spcAft>
              <a:buClr>
                <a:schemeClr val="dk1"/>
              </a:buClr>
              <a:buSzPts val="1100"/>
              <a:buFont typeface="Arial"/>
              <a:buNone/>
            </a:pPr>
            <a:r>
              <a:rPr lang="ar" sz="1800" u="sng">
                <a:solidFill>
                  <a:schemeClr val="hlink"/>
                </a:solidFill>
                <a:hlinkClick r:id="rId12"/>
              </a:rPr>
              <a:t>والشركات</a:t>
            </a:r>
            <a:endParaRPr sz="1800"/>
          </a:p>
        </p:txBody>
      </p:sp>
      <p:sp>
        <p:nvSpPr>
          <p:cNvPr id="123" name="Google Shape;123;p19"/>
          <p:cNvSpPr/>
          <p:nvPr/>
        </p:nvSpPr>
        <p:spPr>
          <a:xfrm>
            <a:off x="2418463" y="2571750"/>
            <a:ext cx="1941900" cy="1595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lnSpc>
                <a:spcPct val="120000"/>
              </a:lnSpc>
              <a:spcBef>
                <a:spcPts val="0"/>
              </a:spcBef>
              <a:spcAft>
                <a:spcPts val="400"/>
              </a:spcAft>
              <a:buClr>
                <a:schemeClr val="dk1"/>
              </a:buClr>
              <a:buSzPts val="1100"/>
              <a:buFont typeface="Arial"/>
              <a:buNone/>
            </a:pPr>
            <a:r>
              <a:rPr lang="ar" sz="1800" u="sng">
                <a:solidFill>
                  <a:schemeClr val="hlink"/>
                </a:solidFill>
                <a:hlinkClick r:id="rId13"/>
              </a:rPr>
              <a:t>التحول الرقمي </a:t>
            </a:r>
            <a:endParaRPr sz="1300">
              <a:solidFill>
                <a:srgbClr val="0DB5D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311700" y="67150"/>
            <a:ext cx="8520600" cy="572700"/>
          </a:xfrm>
          <a:prstGeom prst="rect">
            <a:avLst/>
          </a:prstGeom>
        </p:spPr>
        <p:txBody>
          <a:bodyPr anchorCtr="0" anchor="t" bIns="91425" lIns="91425" spcFirstLastPara="1" rIns="91425" wrap="square" tIns="91425">
            <a:normAutofit fontScale="90000"/>
          </a:bodyPr>
          <a:lstStyle/>
          <a:p>
            <a:pPr indent="0" lvl="0" marL="0" rtl="1" algn="ctr">
              <a:spcBef>
                <a:spcPts val="0"/>
              </a:spcBef>
              <a:spcAft>
                <a:spcPts val="0"/>
              </a:spcAft>
              <a:buNone/>
            </a:pPr>
            <a:r>
              <a:rPr lang="ar"/>
              <a:t>Odoo</a:t>
            </a:r>
            <a:endParaRPr/>
          </a:p>
        </p:txBody>
      </p:sp>
      <p:sp>
        <p:nvSpPr>
          <p:cNvPr id="129" name="Google Shape;129;p20"/>
          <p:cNvSpPr txBox="1"/>
          <p:nvPr/>
        </p:nvSpPr>
        <p:spPr>
          <a:xfrm>
            <a:off x="5869950" y="1164850"/>
            <a:ext cx="3191100" cy="4482300"/>
          </a:xfrm>
          <a:prstGeom prst="rect">
            <a:avLst/>
          </a:prstGeom>
          <a:noFill/>
          <a:ln>
            <a:noFill/>
          </a:ln>
        </p:spPr>
        <p:txBody>
          <a:bodyPr anchorCtr="0" anchor="t" bIns="91425" lIns="91425" spcFirstLastPara="1" rIns="91425" wrap="square" tIns="91425">
            <a:noAutofit/>
          </a:bodyPr>
          <a:lstStyle/>
          <a:p>
            <a:pPr indent="0" lvl="0" marL="0" rtl="1" algn="just">
              <a:lnSpc>
                <a:spcPct val="200000"/>
              </a:lnSpc>
              <a:spcBef>
                <a:spcPts val="0"/>
              </a:spcBef>
              <a:spcAft>
                <a:spcPts val="0"/>
              </a:spcAft>
              <a:buNone/>
            </a:pPr>
            <a:r>
              <a:rPr lang="ar" sz="1200">
                <a:solidFill>
                  <a:srgbClr val="212529"/>
                </a:solidFill>
                <a:highlight>
                  <a:srgbClr val="FFFFFF"/>
                </a:highlight>
              </a:rPr>
              <a:t>دعم فني وظيفي وتقني </a:t>
            </a:r>
            <a:endParaRPr sz="1200">
              <a:solidFill>
                <a:srgbClr val="212529"/>
              </a:solidFill>
              <a:highlight>
                <a:srgbClr val="FFFFFF"/>
              </a:highlight>
            </a:endParaRPr>
          </a:p>
          <a:p>
            <a:pPr indent="0" lvl="0" marL="0" rtl="1" algn="just">
              <a:lnSpc>
                <a:spcPct val="200000"/>
              </a:lnSpc>
              <a:spcBef>
                <a:spcPts val="0"/>
              </a:spcBef>
              <a:spcAft>
                <a:spcPts val="0"/>
              </a:spcAft>
              <a:buNone/>
            </a:pPr>
            <a:r>
              <a:rPr lang="ar" sz="1200">
                <a:solidFill>
                  <a:srgbClr val="212529"/>
                </a:solidFill>
                <a:highlight>
                  <a:srgbClr val="FFFFFF"/>
                </a:highlight>
              </a:rPr>
              <a:t>تستهلك خلال فترة سنة من تاريخ البداية</a:t>
            </a:r>
            <a:endParaRPr sz="1200">
              <a:solidFill>
                <a:srgbClr val="212529"/>
              </a:solidFill>
              <a:highlight>
                <a:srgbClr val="FFFFFF"/>
              </a:highlight>
            </a:endParaRPr>
          </a:p>
          <a:p>
            <a:pPr indent="0" lvl="0" marL="0" rtl="1" algn="just">
              <a:lnSpc>
                <a:spcPct val="200000"/>
              </a:lnSpc>
              <a:spcBef>
                <a:spcPts val="0"/>
              </a:spcBef>
              <a:spcAft>
                <a:spcPts val="0"/>
              </a:spcAft>
              <a:buNone/>
            </a:pPr>
            <a:r>
              <a:rPr lang="ar" sz="1200">
                <a:solidFill>
                  <a:srgbClr val="212529"/>
                </a:solidFill>
                <a:highlight>
                  <a:srgbClr val="FFFFFF"/>
                </a:highlight>
              </a:rPr>
              <a:t>المساعدة في عملية النسخ </a:t>
            </a:r>
            <a:r>
              <a:rPr lang="ar" sz="1200">
                <a:solidFill>
                  <a:srgbClr val="212529"/>
                </a:solidFill>
                <a:highlight>
                  <a:srgbClr val="FFFFFF"/>
                </a:highlight>
              </a:rPr>
              <a:t>الإحتياطي</a:t>
            </a:r>
            <a:r>
              <a:rPr lang="ar" sz="1200">
                <a:solidFill>
                  <a:srgbClr val="212529"/>
                </a:solidFill>
                <a:highlight>
                  <a:srgbClr val="FFFFFF"/>
                </a:highlight>
              </a:rPr>
              <a:t> الدوري </a:t>
            </a:r>
            <a:endParaRPr sz="1200">
              <a:solidFill>
                <a:srgbClr val="212529"/>
              </a:solidFill>
              <a:highlight>
                <a:srgbClr val="FFFFFF"/>
              </a:highlight>
            </a:endParaRPr>
          </a:p>
          <a:p>
            <a:pPr indent="0" lvl="0" marL="0" rtl="1" algn="just">
              <a:lnSpc>
                <a:spcPct val="200000"/>
              </a:lnSpc>
              <a:spcBef>
                <a:spcPts val="0"/>
              </a:spcBef>
              <a:spcAft>
                <a:spcPts val="0"/>
              </a:spcAft>
              <a:buNone/>
            </a:pPr>
            <a:r>
              <a:rPr lang="ar" sz="1200">
                <a:solidFill>
                  <a:srgbClr val="212529"/>
                </a:solidFill>
                <a:highlight>
                  <a:srgbClr val="FFFFFF"/>
                </a:highlight>
              </a:rPr>
              <a:t>تقديم الاستشارة في نقل وتهجير البيانات</a:t>
            </a:r>
            <a:endParaRPr sz="1200">
              <a:solidFill>
                <a:srgbClr val="212529"/>
              </a:solidFill>
              <a:highlight>
                <a:srgbClr val="FFFFFF"/>
              </a:highlight>
            </a:endParaRPr>
          </a:p>
          <a:p>
            <a:pPr indent="0" lvl="0" marL="0" rtl="1" algn="just">
              <a:lnSpc>
                <a:spcPct val="200000"/>
              </a:lnSpc>
              <a:spcBef>
                <a:spcPts val="0"/>
              </a:spcBef>
              <a:spcAft>
                <a:spcPts val="0"/>
              </a:spcAft>
              <a:buNone/>
            </a:pPr>
            <a:r>
              <a:rPr lang="ar" sz="1200">
                <a:solidFill>
                  <a:srgbClr val="212529"/>
                </a:solidFill>
                <a:highlight>
                  <a:srgbClr val="FFFFFF"/>
                </a:highlight>
              </a:rPr>
              <a:t>تقديم خدمة تقييم اداء الخادم والعمل على تحسين </a:t>
            </a:r>
            <a:r>
              <a:rPr lang="ar" sz="1200">
                <a:solidFill>
                  <a:srgbClr val="212529"/>
                </a:solidFill>
                <a:highlight>
                  <a:srgbClr val="FFFFFF"/>
                </a:highlight>
              </a:rPr>
              <a:t>الأداء</a:t>
            </a:r>
            <a:r>
              <a:rPr lang="ar" sz="1200">
                <a:solidFill>
                  <a:srgbClr val="212529"/>
                </a:solidFill>
                <a:highlight>
                  <a:srgbClr val="FFFFFF"/>
                </a:highlight>
              </a:rPr>
              <a:t> </a:t>
            </a:r>
            <a:endParaRPr sz="1200">
              <a:solidFill>
                <a:srgbClr val="212529"/>
              </a:solidFill>
              <a:highlight>
                <a:srgbClr val="FFFFFF"/>
              </a:highlight>
            </a:endParaRPr>
          </a:p>
          <a:p>
            <a:pPr indent="0" lvl="0" marL="0" rtl="1" algn="just">
              <a:lnSpc>
                <a:spcPct val="200000"/>
              </a:lnSpc>
              <a:spcBef>
                <a:spcPts val="0"/>
              </a:spcBef>
              <a:spcAft>
                <a:spcPts val="0"/>
              </a:spcAft>
              <a:buNone/>
            </a:pPr>
            <a:r>
              <a:rPr lang="ar" sz="1200">
                <a:solidFill>
                  <a:srgbClr val="212529"/>
                </a:solidFill>
                <a:highlight>
                  <a:srgbClr val="FFFFFF"/>
                </a:highlight>
              </a:rPr>
              <a:t>دعم فني عن بعد </a:t>
            </a:r>
            <a:endParaRPr sz="1200">
              <a:solidFill>
                <a:srgbClr val="212529"/>
              </a:solidFill>
              <a:highlight>
                <a:srgbClr val="FFFFFF"/>
              </a:highlight>
            </a:endParaRPr>
          </a:p>
          <a:p>
            <a:pPr indent="0" lvl="0" marL="0" rtl="1" algn="just">
              <a:lnSpc>
                <a:spcPct val="200000"/>
              </a:lnSpc>
              <a:spcBef>
                <a:spcPts val="0"/>
              </a:spcBef>
              <a:spcAft>
                <a:spcPts val="0"/>
              </a:spcAft>
              <a:buClr>
                <a:schemeClr val="dk1"/>
              </a:buClr>
              <a:buSzPts val="1100"/>
              <a:buFont typeface="Arial"/>
              <a:buNone/>
            </a:pPr>
            <a:r>
              <a:rPr lang="ar" sz="1200">
                <a:solidFill>
                  <a:srgbClr val="212529"/>
                </a:solidFill>
                <a:highlight>
                  <a:srgbClr val="FFFFFF"/>
                </a:highlight>
              </a:rPr>
              <a:t>الدعم الفني لا يشمل التطوير والتدريب والتخصيص</a:t>
            </a:r>
            <a:endParaRPr sz="1200">
              <a:solidFill>
                <a:srgbClr val="212529"/>
              </a:solidFill>
              <a:highlight>
                <a:srgbClr val="FFFFFF"/>
              </a:highlight>
            </a:endParaRPr>
          </a:p>
          <a:p>
            <a:pPr indent="0" lvl="0" marL="0" rtl="1" algn="just">
              <a:lnSpc>
                <a:spcPct val="200000"/>
              </a:lnSpc>
              <a:spcBef>
                <a:spcPts val="0"/>
              </a:spcBef>
              <a:spcAft>
                <a:spcPts val="0"/>
              </a:spcAft>
              <a:buNone/>
            </a:pPr>
            <a:r>
              <a:rPr lang="ar" sz="1200">
                <a:solidFill>
                  <a:srgbClr val="212529"/>
                </a:solidFill>
                <a:highlight>
                  <a:srgbClr val="FFFFFF"/>
                </a:highlight>
              </a:rPr>
              <a:t>إصلاح </a:t>
            </a:r>
            <a:r>
              <a:rPr lang="ar" sz="1200">
                <a:solidFill>
                  <a:srgbClr val="212529"/>
                </a:solidFill>
                <a:highlight>
                  <a:srgbClr val="FFFFFF"/>
                </a:highlight>
              </a:rPr>
              <a:t>الأخطاء</a:t>
            </a:r>
            <a:r>
              <a:rPr lang="ar" sz="1200">
                <a:solidFill>
                  <a:srgbClr val="212529"/>
                </a:solidFill>
                <a:highlight>
                  <a:srgbClr val="FFFFFF"/>
                </a:highlight>
              </a:rPr>
              <a:t> البرمجية المنطقية </a:t>
            </a:r>
            <a:endParaRPr sz="1200">
              <a:solidFill>
                <a:srgbClr val="212529"/>
              </a:solidFill>
              <a:highlight>
                <a:srgbClr val="FFFFFF"/>
              </a:highlight>
            </a:endParaRPr>
          </a:p>
          <a:p>
            <a:pPr indent="0" lvl="0" marL="0" rtl="1" algn="just">
              <a:lnSpc>
                <a:spcPct val="200000"/>
              </a:lnSpc>
              <a:spcBef>
                <a:spcPts val="0"/>
              </a:spcBef>
              <a:spcAft>
                <a:spcPts val="0"/>
              </a:spcAft>
              <a:buNone/>
            </a:pPr>
            <a:r>
              <a:rPr lang="ar" sz="1200">
                <a:solidFill>
                  <a:srgbClr val="212529"/>
                </a:solidFill>
                <a:highlight>
                  <a:srgbClr val="FFFFFF"/>
                </a:highlight>
              </a:rPr>
              <a:t>التقارير المجانية </a:t>
            </a:r>
            <a:endParaRPr sz="1200">
              <a:solidFill>
                <a:srgbClr val="212529"/>
              </a:solidFill>
              <a:highlight>
                <a:srgbClr val="FFFFFF"/>
              </a:highlight>
            </a:endParaRPr>
          </a:p>
          <a:p>
            <a:pPr indent="0" lvl="0" marL="0" rtl="1" algn="just">
              <a:lnSpc>
                <a:spcPct val="200000"/>
              </a:lnSpc>
              <a:spcBef>
                <a:spcPts val="0"/>
              </a:spcBef>
              <a:spcAft>
                <a:spcPts val="0"/>
              </a:spcAft>
              <a:buClr>
                <a:schemeClr val="dk1"/>
              </a:buClr>
              <a:buSzPts val="1100"/>
              <a:buFont typeface="Arial"/>
              <a:buNone/>
            </a:pPr>
            <a:r>
              <a:rPr lang="ar" sz="1200">
                <a:solidFill>
                  <a:srgbClr val="212529"/>
                </a:solidFill>
                <a:highlight>
                  <a:srgbClr val="FFFFFF"/>
                </a:highlight>
              </a:rPr>
              <a:t>التطوير المجاني</a:t>
            </a:r>
            <a:endParaRPr sz="1200">
              <a:solidFill>
                <a:srgbClr val="212529"/>
              </a:solidFill>
              <a:highlight>
                <a:srgbClr val="FFFFFF"/>
              </a:highlight>
            </a:endParaRPr>
          </a:p>
          <a:p>
            <a:pPr indent="0" lvl="0" marL="0" rtl="1" algn="just">
              <a:lnSpc>
                <a:spcPct val="200000"/>
              </a:lnSpc>
              <a:spcBef>
                <a:spcPts val="0"/>
              </a:spcBef>
              <a:spcAft>
                <a:spcPts val="0"/>
              </a:spcAft>
              <a:buClr>
                <a:schemeClr val="dk1"/>
              </a:buClr>
              <a:buSzPts val="1100"/>
              <a:buFont typeface="Arial"/>
              <a:buNone/>
            </a:pPr>
            <a:r>
              <a:rPr lang="ar" sz="1200">
                <a:solidFill>
                  <a:srgbClr val="212529"/>
                </a:solidFill>
                <a:highlight>
                  <a:srgbClr val="FFFFFF"/>
                </a:highlight>
              </a:rPr>
              <a:t>الاستجابة في أيام الدوام الرسمي خلال</a:t>
            </a:r>
            <a:endParaRPr sz="1200">
              <a:solidFill>
                <a:srgbClr val="212529"/>
              </a:solidFill>
              <a:highlight>
                <a:srgbClr val="FFFFFF"/>
              </a:highlight>
            </a:endParaRPr>
          </a:p>
          <a:p>
            <a:pPr indent="0" lvl="0" marL="0" rtl="1" algn="just">
              <a:lnSpc>
                <a:spcPct val="200000"/>
              </a:lnSpc>
              <a:spcBef>
                <a:spcPts val="0"/>
              </a:spcBef>
              <a:spcAft>
                <a:spcPts val="0"/>
              </a:spcAft>
              <a:buClr>
                <a:schemeClr val="dk1"/>
              </a:buClr>
              <a:buSzPts val="1100"/>
              <a:buFont typeface="Arial"/>
              <a:buNone/>
            </a:pPr>
            <a:r>
              <a:rPr lang="ar" sz="1200">
                <a:solidFill>
                  <a:srgbClr val="212529"/>
                </a:solidFill>
                <a:highlight>
                  <a:srgbClr val="FFFFFF"/>
                </a:highlight>
              </a:rPr>
              <a:t>خصم إضافي على باقي خدمات الشركة  بقيمة</a:t>
            </a:r>
            <a:endParaRPr sz="1200">
              <a:solidFill>
                <a:srgbClr val="212529"/>
              </a:solidFill>
              <a:highlight>
                <a:srgbClr val="FFFFFF"/>
              </a:highlight>
            </a:endParaRPr>
          </a:p>
        </p:txBody>
      </p:sp>
      <p:sp>
        <p:nvSpPr>
          <p:cNvPr id="130" name="Google Shape;130;p20"/>
          <p:cNvSpPr/>
          <p:nvPr/>
        </p:nvSpPr>
        <p:spPr>
          <a:xfrm>
            <a:off x="82950" y="639850"/>
            <a:ext cx="8978100" cy="525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r">
              <a:spcBef>
                <a:spcPts val="0"/>
              </a:spcBef>
              <a:spcAft>
                <a:spcPts val="0"/>
              </a:spcAft>
              <a:buNone/>
            </a:pPr>
            <a:r>
              <a:rPr lang="ar"/>
              <a:t>الخدمات                                                           الباقة الفضية             </a:t>
            </a:r>
            <a:r>
              <a:rPr lang="ar">
                <a:solidFill>
                  <a:schemeClr val="dk1"/>
                </a:solidFill>
              </a:rPr>
              <a:t>الباقة الذهبية</a:t>
            </a:r>
            <a:r>
              <a:rPr lang="ar"/>
              <a:t>            </a:t>
            </a:r>
            <a:r>
              <a:rPr lang="ar">
                <a:solidFill>
                  <a:schemeClr val="dk1"/>
                </a:solidFill>
              </a:rPr>
              <a:t>الباقة الماسية              الباقة البلاتينية </a:t>
            </a:r>
            <a:endParaRPr/>
          </a:p>
        </p:txBody>
      </p:sp>
      <p:sp>
        <p:nvSpPr>
          <p:cNvPr id="131" name="Google Shape;131;p20"/>
          <p:cNvSpPr txBox="1"/>
          <p:nvPr/>
        </p:nvSpPr>
        <p:spPr>
          <a:xfrm>
            <a:off x="5689425" y="1130400"/>
            <a:ext cx="861000" cy="3390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ar" sz="1000"/>
              <a:t>100 ساعة </a:t>
            </a:r>
            <a:endParaRPr sz="1000"/>
          </a:p>
        </p:txBody>
      </p:sp>
      <p:sp>
        <p:nvSpPr>
          <p:cNvPr id="132" name="Google Shape;132;p20"/>
          <p:cNvSpPr txBox="1"/>
          <p:nvPr/>
        </p:nvSpPr>
        <p:spPr>
          <a:xfrm>
            <a:off x="3489150" y="899325"/>
            <a:ext cx="861000" cy="3390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ar" sz="1000"/>
              <a:t>2</a:t>
            </a:r>
            <a:r>
              <a:rPr lang="ar" sz="1000"/>
              <a:t>00 ساعة </a:t>
            </a:r>
            <a:endParaRPr sz="1000"/>
          </a:p>
        </p:txBody>
      </p:sp>
      <p:sp>
        <p:nvSpPr>
          <p:cNvPr id="133" name="Google Shape;133;p20"/>
          <p:cNvSpPr txBox="1"/>
          <p:nvPr/>
        </p:nvSpPr>
        <p:spPr>
          <a:xfrm>
            <a:off x="2139675" y="899325"/>
            <a:ext cx="861000" cy="3390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ar" sz="1000"/>
              <a:t>3</a:t>
            </a:r>
            <a:r>
              <a:rPr lang="ar" sz="1000"/>
              <a:t>00 ساعة </a:t>
            </a:r>
            <a:endParaRPr sz="1000"/>
          </a:p>
        </p:txBody>
      </p:sp>
      <p:sp>
        <p:nvSpPr>
          <p:cNvPr id="134" name="Google Shape;134;p20"/>
          <p:cNvSpPr txBox="1"/>
          <p:nvPr/>
        </p:nvSpPr>
        <p:spPr>
          <a:xfrm>
            <a:off x="707025" y="899325"/>
            <a:ext cx="861000" cy="3390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ar" sz="1000"/>
              <a:t>4</a:t>
            </a:r>
            <a:r>
              <a:rPr lang="ar" sz="1000"/>
              <a:t>00 ساعة </a:t>
            </a:r>
            <a:endParaRPr sz="1000"/>
          </a:p>
        </p:txBody>
      </p:sp>
      <p:sp>
        <p:nvSpPr>
          <p:cNvPr id="135" name="Google Shape;135;p20"/>
          <p:cNvSpPr txBox="1"/>
          <p:nvPr/>
        </p:nvSpPr>
        <p:spPr>
          <a:xfrm>
            <a:off x="4895250" y="1164850"/>
            <a:ext cx="734400" cy="4482300"/>
          </a:xfrm>
          <a:prstGeom prst="rect">
            <a:avLst/>
          </a:prstGeom>
          <a:noFill/>
          <a:ln>
            <a:noFill/>
          </a:ln>
        </p:spPr>
        <p:txBody>
          <a:bodyPr anchorCtr="0" anchor="t" bIns="91425" lIns="91425" spcFirstLastPara="1" rIns="91425" wrap="square" tIns="91425">
            <a:noAutofit/>
          </a:bodyPr>
          <a:lstStyle/>
          <a:p>
            <a:pPr indent="0" lvl="0" marL="0" rtl="0" algn="ctr">
              <a:lnSpc>
                <a:spcPct val="200000"/>
              </a:lnSpc>
              <a:spcBef>
                <a:spcPts val="0"/>
              </a:spcBef>
              <a:spcAft>
                <a:spcPts val="0"/>
              </a:spcAft>
              <a:buNone/>
            </a:pPr>
            <a:r>
              <a:rPr b="1" lang="ar" sz="1200">
                <a:solidFill>
                  <a:srgbClr val="4D5156"/>
                </a:solidFill>
                <a:highlight>
                  <a:srgbClr val="FFFFFF"/>
                </a:highlight>
              </a:rPr>
              <a:t>✓</a:t>
            </a:r>
            <a:endParaRPr b="1" sz="1200">
              <a:solidFill>
                <a:srgbClr val="4D5156"/>
              </a:solidFill>
              <a:highlight>
                <a:srgbClr val="FFFFFF"/>
              </a:highlight>
            </a:endParaRPr>
          </a:p>
          <a:p>
            <a:pPr indent="0" lvl="0" marL="0" rtl="0" algn="ctr">
              <a:lnSpc>
                <a:spcPct val="200000"/>
              </a:lnSpc>
              <a:spcBef>
                <a:spcPts val="0"/>
              </a:spcBef>
              <a:spcAft>
                <a:spcPts val="0"/>
              </a:spcAft>
              <a:buNone/>
            </a:pPr>
            <a:r>
              <a:rPr b="1" lang="ar" sz="1200">
                <a:solidFill>
                  <a:srgbClr val="4D5156"/>
                </a:solidFill>
                <a:highlight>
                  <a:srgbClr val="FFFFFF"/>
                </a:highlight>
              </a:rPr>
              <a:t>✓</a:t>
            </a:r>
            <a:endParaRPr b="1" sz="1200">
              <a:solidFill>
                <a:srgbClr val="4D5156"/>
              </a:solidFill>
              <a:highlight>
                <a:srgbClr val="FFFFFF"/>
              </a:highlight>
            </a:endParaRPr>
          </a:p>
          <a:p>
            <a:pPr indent="0" lvl="0" marL="0" rtl="0" algn="ctr">
              <a:lnSpc>
                <a:spcPct val="200000"/>
              </a:lnSpc>
              <a:spcBef>
                <a:spcPts val="0"/>
              </a:spcBef>
              <a:spcAft>
                <a:spcPts val="0"/>
              </a:spcAft>
              <a:buNone/>
            </a:pPr>
            <a:r>
              <a:rPr b="1" lang="ar" sz="1200">
                <a:solidFill>
                  <a:srgbClr val="4D5156"/>
                </a:solidFill>
                <a:highlight>
                  <a:srgbClr val="FFFFFF"/>
                </a:highlight>
              </a:rPr>
              <a:t>✓</a:t>
            </a:r>
            <a:endParaRPr b="1" sz="1200">
              <a:solidFill>
                <a:srgbClr val="4D5156"/>
              </a:solidFill>
              <a:highlight>
                <a:srgbClr val="FFFFFF"/>
              </a:highlight>
            </a:endParaRPr>
          </a:p>
          <a:p>
            <a:pPr indent="0" lvl="0" marL="0" rtl="0" algn="ctr">
              <a:lnSpc>
                <a:spcPct val="200000"/>
              </a:lnSpc>
              <a:spcBef>
                <a:spcPts val="0"/>
              </a:spcBef>
              <a:spcAft>
                <a:spcPts val="0"/>
              </a:spcAft>
              <a:buNone/>
            </a:pPr>
            <a:r>
              <a:rPr b="1" lang="ar" sz="1200">
                <a:solidFill>
                  <a:srgbClr val="4D5156"/>
                </a:solidFill>
                <a:highlight>
                  <a:srgbClr val="FFFFFF"/>
                </a:highlight>
              </a:rPr>
              <a:t>✓</a:t>
            </a:r>
            <a:endParaRPr b="1" sz="1200">
              <a:solidFill>
                <a:srgbClr val="4D5156"/>
              </a:solidFill>
              <a:highlight>
                <a:srgbClr val="FFFFFF"/>
              </a:highlight>
            </a:endParaRPr>
          </a:p>
          <a:p>
            <a:pPr indent="0" lvl="0" marL="0" rtl="0" algn="ctr">
              <a:lnSpc>
                <a:spcPct val="200000"/>
              </a:lnSpc>
              <a:spcBef>
                <a:spcPts val="0"/>
              </a:spcBef>
              <a:spcAft>
                <a:spcPts val="0"/>
              </a:spcAft>
              <a:buNone/>
            </a:pPr>
            <a:r>
              <a:rPr b="1" lang="ar" sz="1200">
                <a:solidFill>
                  <a:srgbClr val="4D5156"/>
                </a:solidFill>
                <a:highlight>
                  <a:srgbClr val="FFFFFF"/>
                </a:highlight>
              </a:rPr>
              <a:t>✓</a:t>
            </a:r>
            <a:endParaRPr b="1" sz="1200">
              <a:solidFill>
                <a:srgbClr val="4D5156"/>
              </a:solidFill>
              <a:highlight>
                <a:srgbClr val="FFFFFF"/>
              </a:highlight>
            </a:endParaRPr>
          </a:p>
          <a:p>
            <a:pPr indent="0" lvl="0" marL="0" rtl="0" algn="ctr">
              <a:lnSpc>
                <a:spcPct val="200000"/>
              </a:lnSpc>
              <a:spcBef>
                <a:spcPts val="0"/>
              </a:spcBef>
              <a:spcAft>
                <a:spcPts val="0"/>
              </a:spcAft>
              <a:buNone/>
            </a:pPr>
            <a:r>
              <a:rPr b="1" lang="ar" sz="1200">
                <a:solidFill>
                  <a:srgbClr val="4D5156"/>
                </a:solidFill>
                <a:highlight>
                  <a:srgbClr val="FFFFFF"/>
                </a:highlight>
              </a:rPr>
              <a:t>✓</a:t>
            </a:r>
            <a:endParaRPr b="1" sz="1200">
              <a:solidFill>
                <a:srgbClr val="4D5156"/>
              </a:solidFill>
              <a:highlight>
                <a:srgbClr val="FFFFFF"/>
              </a:highlight>
            </a:endParaRPr>
          </a:p>
          <a:p>
            <a:pPr indent="0" lvl="0" marL="0" rtl="0" algn="ctr">
              <a:lnSpc>
                <a:spcPct val="200000"/>
              </a:lnSpc>
              <a:spcBef>
                <a:spcPts val="0"/>
              </a:spcBef>
              <a:spcAft>
                <a:spcPts val="0"/>
              </a:spcAft>
              <a:buClr>
                <a:schemeClr val="dk1"/>
              </a:buClr>
              <a:buSzPts val="1100"/>
              <a:buFont typeface="Arial"/>
              <a:buNone/>
            </a:pPr>
            <a:r>
              <a:rPr b="1" lang="ar" sz="1200">
                <a:solidFill>
                  <a:srgbClr val="4D5156"/>
                </a:solidFill>
                <a:highlight>
                  <a:srgbClr val="FFFFFF"/>
                </a:highlight>
              </a:rPr>
              <a:t>✓</a:t>
            </a:r>
            <a:endParaRPr b="1" sz="1200">
              <a:solidFill>
                <a:srgbClr val="4D5156"/>
              </a:solidFill>
              <a:highlight>
                <a:srgbClr val="FFFFFF"/>
              </a:highlight>
            </a:endParaRPr>
          </a:p>
          <a:p>
            <a:pPr indent="0" lvl="0" marL="0" rtl="0" algn="ctr">
              <a:lnSpc>
                <a:spcPct val="200000"/>
              </a:lnSpc>
              <a:spcBef>
                <a:spcPts val="0"/>
              </a:spcBef>
              <a:spcAft>
                <a:spcPts val="0"/>
              </a:spcAft>
              <a:buNone/>
            </a:pPr>
            <a:r>
              <a:rPr b="1" lang="ar" sz="1200">
                <a:solidFill>
                  <a:srgbClr val="4D5156"/>
                </a:solidFill>
                <a:highlight>
                  <a:srgbClr val="FFFFFF"/>
                </a:highlight>
              </a:rPr>
              <a:t>-</a:t>
            </a:r>
            <a:endParaRPr b="1" sz="1200">
              <a:solidFill>
                <a:srgbClr val="4D5156"/>
              </a:solidFill>
              <a:highlight>
                <a:srgbClr val="FFFFFF"/>
              </a:highlight>
            </a:endParaRPr>
          </a:p>
          <a:p>
            <a:pPr indent="0" lvl="0" marL="0" rtl="0" algn="ctr">
              <a:lnSpc>
                <a:spcPct val="200000"/>
              </a:lnSpc>
              <a:spcBef>
                <a:spcPts val="0"/>
              </a:spcBef>
              <a:spcAft>
                <a:spcPts val="0"/>
              </a:spcAft>
              <a:buNone/>
            </a:pPr>
            <a:r>
              <a:rPr b="1" lang="ar" sz="1200">
                <a:solidFill>
                  <a:srgbClr val="4D5156"/>
                </a:solidFill>
                <a:highlight>
                  <a:srgbClr val="FFFFFF"/>
                </a:highlight>
              </a:rPr>
              <a:t>-</a:t>
            </a:r>
            <a:endParaRPr b="1" sz="1200">
              <a:solidFill>
                <a:srgbClr val="4D5156"/>
              </a:solidFill>
              <a:highlight>
                <a:srgbClr val="FFFFFF"/>
              </a:highlight>
            </a:endParaRPr>
          </a:p>
          <a:p>
            <a:pPr indent="0" lvl="0" marL="0" rtl="0" algn="ctr">
              <a:lnSpc>
                <a:spcPct val="200000"/>
              </a:lnSpc>
              <a:spcBef>
                <a:spcPts val="0"/>
              </a:spcBef>
              <a:spcAft>
                <a:spcPts val="0"/>
              </a:spcAft>
              <a:buNone/>
            </a:pPr>
            <a:r>
              <a:rPr b="1" lang="ar" sz="1200">
                <a:solidFill>
                  <a:srgbClr val="4D5156"/>
                </a:solidFill>
                <a:highlight>
                  <a:srgbClr val="FFFFFF"/>
                </a:highlight>
              </a:rPr>
              <a:t>-</a:t>
            </a:r>
            <a:endParaRPr b="1" sz="1200">
              <a:solidFill>
                <a:srgbClr val="4D5156"/>
              </a:solidFill>
              <a:highlight>
                <a:srgbClr val="FFFFFF"/>
              </a:highlight>
            </a:endParaRPr>
          </a:p>
          <a:p>
            <a:pPr indent="0" lvl="0" marL="0" rtl="1" algn="ctr">
              <a:lnSpc>
                <a:spcPct val="200000"/>
              </a:lnSpc>
              <a:spcBef>
                <a:spcPts val="0"/>
              </a:spcBef>
              <a:spcAft>
                <a:spcPts val="0"/>
              </a:spcAft>
              <a:buNone/>
            </a:pPr>
            <a:r>
              <a:rPr b="1" lang="ar" sz="1200">
                <a:solidFill>
                  <a:srgbClr val="4D5156"/>
                </a:solidFill>
                <a:highlight>
                  <a:srgbClr val="FFFFFF"/>
                </a:highlight>
              </a:rPr>
              <a:t>30 ساعة</a:t>
            </a:r>
            <a:endParaRPr b="1" sz="1200">
              <a:solidFill>
                <a:srgbClr val="4D5156"/>
              </a:solidFill>
              <a:highlight>
                <a:srgbClr val="FFFFFF"/>
              </a:highlight>
            </a:endParaRPr>
          </a:p>
          <a:p>
            <a:pPr indent="0" lvl="0" marL="0" rtl="1" algn="ctr">
              <a:lnSpc>
                <a:spcPct val="200000"/>
              </a:lnSpc>
              <a:spcBef>
                <a:spcPts val="0"/>
              </a:spcBef>
              <a:spcAft>
                <a:spcPts val="0"/>
              </a:spcAft>
              <a:buNone/>
            </a:pPr>
            <a:r>
              <a:rPr b="1" lang="ar" sz="1200">
                <a:solidFill>
                  <a:srgbClr val="4D5156"/>
                </a:solidFill>
                <a:highlight>
                  <a:srgbClr val="FFFFFF"/>
                </a:highlight>
              </a:rPr>
              <a:t>2%</a:t>
            </a:r>
            <a:endParaRPr b="1" sz="1200">
              <a:solidFill>
                <a:srgbClr val="4D5156"/>
              </a:solidFill>
              <a:highlight>
                <a:srgbClr val="FFFFFF"/>
              </a:highlight>
            </a:endParaRPr>
          </a:p>
        </p:txBody>
      </p:sp>
      <p:sp>
        <p:nvSpPr>
          <p:cNvPr id="136" name="Google Shape;136;p20"/>
          <p:cNvSpPr txBox="1"/>
          <p:nvPr/>
        </p:nvSpPr>
        <p:spPr>
          <a:xfrm>
            <a:off x="770350" y="1164850"/>
            <a:ext cx="734400" cy="4482300"/>
          </a:xfrm>
          <a:prstGeom prst="rect">
            <a:avLst/>
          </a:prstGeom>
          <a:noFill/>
          <a:ln>
            <a:noFill/>
          </a:ln>
        </p:spPr>
        <p:txBody>
          <a:bodyPr anchorCtr="0" anchor="t" bIns="91425" lIns="91425" spcFirstLastPara="1" rIns="91425" wrap="square" tIns="91425">
            <a:noAutofit/>
          </a:bodyPr>
          <a:lstStyle/>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050">
                <a:solidFill>
                  <a:srgbClr val="212529"/>
                </a:solidFill>
                <a:highlight>
                  <a:srgbClr val="FFFFFF"/>
                </a:highlight>
              </a:rPr>
              <a:t> </a:t>
            </a:r>
            <a:r>
              <a:rPr b="1" lang="ar" sz="1200">
                <a:solidFill>
                  <a:srgbClr val="212529"/>
                </a:solidFill>
                <a:highlight>
                  <a:srgbClr val="FFFFFF"/>
                </a:highlight>
              </a:rPr>
              <a:t>20 ساعة</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20 تقرير</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050">
                <a:solidFill>
                  <a:srgbClr val="212529"/>
                </a:solidFill>
                <a:highlight>
                  <a:srgbClr val="FFFFFF"/>
                </a:highlight>
              </a:rPr>
              <a:t> </a:t>
            </a:r>
            <a:r>
              <a:rPr b="1" lang="ar" sz="1200">
                <a:solidFill>
                  <a:srgbClr val="212529"/>
                </a:solidFill>
                <a:highlight>
                  <a:srgbClr val="FFFFFF"/>
                </a:highlight>
              </a:rPr>
              <a:t>20 ساعة</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12 ساعة</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10%</a:t>
            </a:r>
            <a:endParaRPr b="1" sz="1200">
              <a:solidFill>
                <a:srgbClr val="212529"/>
              </a:solidFill>
              <a:highlight>
                <a:srgbClr val="FFFFFF"/>
              </a:highlight>
            </a:endParaRPr>
          </a:p>
        </p:txBody>
      </p:sp>
      <p:sp>
        <p:nvSpPr>
          <p:cNvPr id="137" name="Google Shape;137;p20"/>
          <p:cNvSpPr txBox="1"/>
          <p:nvPr/>
        </p:nvSpPr>
        <p:spPr>
          <a:xfrm>
            <a:off x="2161388" y="1164850"/>
            <a:ext cx="734400" cy="4482300"/>
          </a:xfrm>
          <a:prstGeom prst="rect">
            <a:avLst/>
          </a:prstGeom>
          <a:noFill/>
          <a:ln>
            <a:noFill/>
          </a:ln>
        </p:spPr>
        <p:txBody>
          <a:bodyPr anchorCtr="0" anchor="t" bIns="91425" lIns="91425" spcFirstLastPara="1" rIns="91425" wrap="square" tIns="91425">
            <a:noAutofit/>
          </a:bodyPr>
          <a:lstStyle/>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10 ساعة</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10 تقارير</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10 ساعة</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18 ساعة</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7%</a:t>
            </a:r>
            <a:endParaRPr b="1" sz="1200">
              <a:solidFill>
                <a:srgbClr val="212529"/>
              </a:solidFill>
              <a:highlight>
                <a:srgbClr val="FFFFFF"/>
              </a:highlight>
            </a:endParaRPr>
          </a:p>
        </p:txBody>
      </p:sp>
      <p:sp>
        <p:nvSpPr>
          <p:cNvPr id="138" name="Google Shape;138;p20"/>
          <p:cNvSpPr txBox="1"/>
          <p:nvPr/>
        </p:nvSpPr>
        <p:spPr>
          <a:xfrm>
            <a:off x="3552450" y="1164850"/>
            <a:ext cx="734400" cy="4482300"/>
          </a:xfrm>
          <a:prstGeom prst="rect">
            <a:avLst/>
          </a:prstGeom>
          <a:noFill/>
          <a:ln>
            <a:noFill/>
          </a:ln>
        </p:spPr>
        <p:txBody>
          <a:bodyPr anchorCtr="0" anchor="t" bIns="91425" lIns="91425" spcFirstLastPara="1" rIns="91425" wrap="square" tIns="91425">
            <a:noAutofit/>
          </a:bodyPr>
          <a:lstStyle/>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24 ساعة</a:t>
            </a:r>
            <a:endParaRPr b="1" sz="1200">
              <a:solidFill>
                <a:srgbClr val="212529"/>
              </a:solidFill>
              <a:highlight>
                <a:srgbClr val="FFFFFF"/>
              </a:highlight>
            </a:endParaRPr>
          </a:p>
          <a:p>
            <a:pPr indent="0" lvl="0" marL="0" rtl="1" algn="ctr">
              <a:lnSpc>
                <a:spcPct val="200000"/>
              </a:lnSpc>
              <a:spcBef>
                <a:spcPts val="0"/>
              </a:spcBef>
              <a:spcAft>
                <a:spcPts val="0"/>
              </a:spcAft>
              <a:buNone/>
            </a:pPr>
            <a:r>
              <a:rPr b="1" lang="ar" sz="1200">
                <a:solidFill>
                  <a:srgbClr val="212529"/>
                </a:solidFill>
                <a:highlight>
                  <a:srgbClr val="FFFFFF"/>
                </a:highlight>
              </a:rPr>
              <a:t>5%</a:t>
            </a:r>
            <a:endParaRPr b="1" sz="1200">
              <a:solidFill>
                <a:srgbClr val="212529"/>
              </a:solidFill>
              <a:highlight>
                <a:srgbClr val="FFFFFF"/>
              </a:highlight>
            </a:endParaRPr>
          </a:p>
          <a:p>
            <a:pPr indent="0" lvl="0" marL="0" rtl="1" algn="ctr">
              <a:lnSpc>
                <a:spcPct val="200000"/>
              </a:lnSpc>
              <a:spcBef>
                <a:spcPts val="0"/>
              </a:spcBef>
              <a:spcAft>
                <a:spcPts val="0"/>
              </a:spcAft>
              <a:buNone/>
            </a:pPr>
            <a:r>
              <a:t/>
            </a:r>
            <a:endParaRPr b="1" sz="1200">
              <a:solidFill>
                <a:srgbClr val="212529"/>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ar"/>
              <a:t>شركاء Odoo</a:t>
            </a:r>
            <a:endParaRPr/>
          </a:p>
        </p:txBody>
      </p:sp>
      <p:sp>
        <p:nvSpPr>
          <p:cNvPr id="144" name="Google Shape;144;p21"/>
          <p:cNvSpPr/>
          <p:nvPr/>
        </p:nvSpPr>
        <p:spPr>
          <a:xfrm>
            <a:off x="-44075" y="1568250"/>
            <a:ext cx="9205800" cy="1469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1" algn="r">
              <a:spcBef>
                <a:spcPts val="0"/>
              </a:spcBef>
              <a:spcAft>
                <a:spcPts val="0"/>
              </a:spcAft>
              <a:buSzPts val="1400"/>
              <a:buChar char="+"/>
            </a:pPr>
            <a:r>
              <a:rPr lang="ar"/>
              <a:t>100000</a:t>
            </a:r>
            <a:r>
              <a:rPr lang="ar" sz="2000"/>
              <a:t> شركة تستخدم أودو في إدارة أعمالها </a:t>
            </a:r>
            <a:endParaRPr sz="2000"/>
          </a:p>
          <a:p>
            <a:pPr indent="0" lvl="0" marL="457200" rtl="1" algn="r">
              <a:spcBef>
                <a:spcPts val="0"/>
              </a:spcBef>
              <a:spcAft>
                <a:spcPts val="0"/>
              </a:spcAft>
              <a:buNone/>
            </a:pPr>
            <a:r>
              <a:rPr lang="ar"/>
              <a:t>كن واحداً منهم </a:t>
            </a:r>
            <a:r>
              <a:rPr lang="ar"/>
              <a:t>وانقل</a:t>
            </a:r>
            <a:r>
              <a:rPr lang="ar"/>
              <a:t> أعمالك لعالم آخر.. انضم الينا</a:t>
            </a:r>
            <a:endParaRPr/>
          </a:p>
          <a:p>
            <a:pPr indent="0" lvl="0" marL="457200" rtl="1" algn="ctr">
              <a:spcBef>
                <a:spcPts val="0"/>
              </a:spcBef>
              <a:spcAft>
                <a:spcPts val="0"/>
              </a:spcAft>
              <a:buNone/>
            </a:pPr>
            <a:r>
              <a:t/>
            </a:r>
            <a:endParaRPr/>
          </a:p>
        </p:txBody>
      </p:sp>
      <p:pic>
        <p:nvPicPr>
          <p:cNvPr id="145" name="Google Shape;145;p21"/>
          <p:cNvPicPr preferRelativeResize="0"/>
          <p:nvPr/>
        </p:nvPicPr>
        <p:blipFill>
          <a:blip r:embed="rId3">
            <a:alphaModFix/>
          </a:blip>
          <a:stretch>
            <a:fillRect/>
          </a:stretch>
        </p:blipFill>
        <p:spPr>
          <a:xfrm>
            <a:off x="2451225" y="3137850"/>
            <a:ext cx="4746651" cy="1800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